
<file path=[Content_Types].xml><?xml version="1.0" encoding="utf-8"?>
<Types xmlns="http://schemas.openxmlformats.org/package/2006/content-types">
  <Default Extension="emf" ContentType="image/x-emf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autoCompressPictures="0">
  <p:sldMasterIdLst>
    <p:sldMasterId id="2147483648" r:id="rId1"/>
  </p:sldMasterIdLst>
  <p:notesMasterIdLst>
    <p:notesMasterId r:id="rId50"/>
  </p:notesMasterIdLst>
  <p:sldIdLst>
    <p:sldId id="256" r:id="rId2"/>
    <p:sldId id="257" r:id="rId3"/>
    <p:sldId id="338" r:id="rId4"/>
    <p:sldId id="337" r:id="rId5"/>
    <p:sldId id="339" r:id="rId6"/>
    <p:sldId id="343" r:id="rId7"/>
    <p:sldId id="306" r:id="rId8"/>
    <p:sldId id="307" r:id="rId9"/>
    <p:sldId id="296" r:id="rId10"/>
    <p:sldId id="298" r:id="rId11"/>
    <p:sldId id="299" r:id="rId12"/>
    <p:sldId id="362" r:id="rId13"/>
    <p:sldId id="363" r:id="rId14"/>
    <p:sldId id="274" r:id="rId15"/>
    <p:sldId id="275" r:id="rId16"/>
    <p:sldId id="276" r:id="rId17"/>
    <p:sldId id="277" r:id="rId18"/>
    <p:sldId id="278" r:id="rId19"/>
    <p:sldId id="279" r:id="rId20"/>
    <p:sldId id="280" r:id="rId21"/>
    <p:sldId id="281" r:id="rId22"/>
    <p:sldId id="282" r:id="rId23"/>
    <p:sldId id="333" r:id="rId24"/>
    <p:sldId id="335" r:id="rId25"/>
    <p:sldId id="346" r:id="rId26"/>
    <p:sldId id="336" r:id="rId27"/>
    <p:sldId id="283" r:id="rId28"/>
    <p:sldId id="345" r:id="rId29"/>
    <p:sldId id="285" r:id="rId30"/>
    <p:sldId id="286" r:id="rId31"/>
    <p:sldId id="287" r:id="rId32"/>
    <p:sldId id="288" r:id="rId33"/>
    <p:sldId id="353" r:id="rId34"/>
    <p:sldId id="355" r:id="rId35"/>
    <p:sldId id="356" r:id="rId36"/>
    <p:sldId id="357" r:id="rId37"/>
    <p:sldId id="358" r:id="rId38"/>
    <p:sldId id="359" r:id="rId39"/>
    <p:sldId id="360" r:id="rId40"/>
    <p:sldId id="347" r:id="rId41"/>
    <p:sldId id="344" r:id="rId42"/>
    <p:sldId id="289" r:id="rId43"/>
    <p:sldId id="290" r:id="rId44"/>
    <p:sldId id="291" r:id="rId45"/>
    <p:sldId id="332" r:id="rId46"/>
    <p:sldId id="294" r:id="rId47"/>
    <p:sldId id="300" r:id="rId48"/>
    <p:sldId id="301" r:id="rId49"/>
  </p:sldIdLst>
  <p:sldSz cx="9144000" cy="6858000" type="screen4x3"/>
  <p:notesSz cx="9601200" cy="73152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http://customooxmlschemas.google.com/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52" roundtripDataSignature="AMtx7mi+rQYTmSr+UYOz52DwrHj43aMST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2C231"/>
    <a:srgbClr val="4B2A8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485"/>
    <p:restoredTop sz="88400"/>
  </p:normalViewPr>
  <p:slideViewPr>
    <p:cSldViewPr snapToGrid="0" snapToObjects="1">
      <p:cViewPr varScale="1">
        <p:scale>
          <a:sx n="161" d="100"/>
          <a:sy n="161" d="100"/>
        </p:scale>
        <p:origin x="200" y="968"/>
      </p:cViewPr>
      <p:guideLst/>
    </p:cSldViewPr>
  </p:slideViewPr>
  <p:notesTextViewPr>
    <p:cViewPr>
      <p:scale>
        <a:sx n="125" d="100"/>
        <a:sy n="125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notesMaster" Target="notesMasters/notesMaster1.xml"/><Relationship Id="rId55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customschemas.google.com/relationships/presentationmetadata" Target="meta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2"/>
            <a:ext cx="4160520" cy="3670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5438458" y="2"/>
            <a:ext cx="4160520" cy="3670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6948171"/>
            <a:ext cx="4160520" cy="3670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5438458" y="6948171"/>
            <a:ext cx="4160520" cy="3670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-US"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3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1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dirty="0"/>
          </a:p>
        </p:txBody>
      </p:sp>
      <p:sp>
        <p:nvSpPr>
          <p:cNvPr id="31" name="Google Shape;3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" name="Google Shape;286;p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87" name="Google Shape;287;p14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00" cy="288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288" name="Google Shape;288;p14:notes"/>
          <p:cNvSpPr txBox="1">
            <a:spLocks noGrp="1"/>
          </p:cNvSpPr>
          <p:nvPr>
            <p:ph type="sldNum" idx="12"/>
          </p:nvPr>
        </p:nvSpPr>
        <p:spPr>
          <a:xfrm>
            <a:off x="5438458" y="6948171"/>
            <a:ext cx="4160400" cy="36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10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49009628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1" name="Google Shape;321;p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322" name="Google Shape;322;p15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00" cy="288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323" name="Google Shape;323;p15:notes"/>
          <p:cNvSpPr txBox="1">
            <a:spLocks noGrp="1"/>
          </p:cNvSpPr>
          <p:nvPr>
            <p:ph type="sldNum" idx="12"/>
          </p:nvPr>
        </p:nvSpPr>
        <p:spPr>
          <a:xfrm>
            <a:off x="5438458" y="6948171"/>
            <a:ext cx="4160400" cy="36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11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73497987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" name="Google Shape;368;p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369" name="Google Shape;369;p17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00" cy="288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370" name="Google Shape;370;p17:notes"/>
          <p:cNvSpPr txBox="1">
            <a:spLocks noGrp="1"/>
          </p:cNvSpPr>
          <p:nvPr>
            <p:ph type="sldNum" idx="12"/>
          </p:nvPr>
        </p:nvSpPr>
        <p:spPr>
          <a:xfrm>
            <a:off x="5438458" y="6948171"/>
            <a:ext cx="4160400" cy="36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12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48031034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" name="Google Shape;368;p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369" name="Google Shape;369;p17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00" cy="288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370" name="Google Shape;370;p17:notes"/>
          <p:cNvSpPr txBox="1">
            <a:spLocks noGrp="1"/>
          </p:cNvSpPr>
          <p:nvPr>
            <p:ph type="sldNum" idx="12"/>
          </p:nvPr>
        </p:nvSpPr>
        <p:spPr>
          <a:xfrm>
            <a:off x="5438458" y="6948171"/>
            <a:ext cx="4160400" cy="36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13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86769288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4" name="Google Shape;384;p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385" name="Google Shape;385;p18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00" cy="288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386" name="Google Shape;386;p18:notes"/>
          <p:cNvSpPr txBox="1">
            <a:spLocks noGrp="1"/>
          </p:cNvSpPr>
          <p:nvPr>
            <p:ph type="sldNum" idx="12"/>
          </p:nvPr>
        </p:nvSpPr>
        <p:spPr>
          <a:xfrm>
            <a:off x="5438458" y="6948171"/>
            <a:ext cx="4160400" cy="36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14</a:t>
            </a:fld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0" name="Google Shape;400;p1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01" name="Google Shape;401;p19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00" cy="288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402" name="Google Shape;402;p19:notes"/>
          <p:cNvSpPr txBox="1">
            <a:spLocks noGrp="1"/>
          </p:cNvSpPr>
          <p:nvPr>
            <p:ph type="sldNum" idx="12"/>
          </p:nvPr>
        </p:nvSpPr>
        <p:spPr>
          <a:xfrm>
            <a:off x="5438458" y="6948171"/>
            <a:ext cx="4160400" cy="36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15</a:t>
            </a:fld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6" name="Google Shape;416;p2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17" name="Google Shape;417;p20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00" cy="288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418" name="Google Shape;418;p20:notes"/>
          <p:cNvSpPr txBox="1">
            <a:spLocks noGrp="1"/>
          </p:cNvSpPr>
          <p:nvPr>
            <p:ph type="sldNum" idx="12"/>
          </p:nvPr>
        </p:nvSpPr>
        <p:spPr>
          <a:xfrm>
            <a:off x="5438458" y="6948171"/>
            <a:ext cx="4160400" cy="36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16</a:t>
            </a:fld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2" name="Google Shape;432;p2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33" name="Google Shape;433;p21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00" cy="288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434" name="Google Shape;434;p21:notes"/>
          <p:cNvSpPr txBox="1">
            <a:spLocks noGrp="1"/>
          </p:cNvSpPr>
          <p:nvPr>
            <p:ph type="sldNum" idx="12"/>
          </p:nvPr>
        </p:nvSpPr>
        <p:spPr>
          <a:xfrm>
            <a:off x="5438458" y="6948171"/>
            <a:ext cx="4160400" cy="36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17</a:t>
            </a:fld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9" name="Google Shape;449;p5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50" name="Google Shape;450;p55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00" cy="288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451" name="Google Shape;451;p55:notes"/>
          <p:cNvSpPr txBox="1">
            <a:spLocks noGrp="1"/>
          </p:cNvSpPr>
          <p:nvPr>
            <p:ph type="sldNum" idx="12"/>
          </p:nvPr>
        </p:nvSpPr>
        <p:spPr>
          <a:xfrm>
            <a:off x="5438458" y="6948171"/>
            <a:ext cx="4160400" cy="36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18</a:t>
            </a:fld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6" name="Google Shape;466;p5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67" name="Google Shape;467;p59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00" cy="288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468" name="Google Shape;468;p59:notes"/>
          <p:cNvSpPr txBox="1">
            <a:spLocks noGrp="1"/>
          </p:cNvSpPr>
          <p:nvPr>
            <p:ph type="sldNum" idx="12"/>
          </p:nvPr>
        </p:nvSpPr>
        <p:spPr>
          <a:xfrm>
            <a:off x="5438458" y="6948171"/>
            <a:ext cx="4160400" cy="36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19</a:t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4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39" name="Google Shape;39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3" name="Google Shape;483;p6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84" name="Google Shape;484;p60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00" cy="288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485" name="Google Shape;485;p60:notes"/>
          <p:cNvSpPr txBox="1">
            <a:spLocks noGrp="1"/>
          </p:cNvSpPr>
          <p:nvPr>
            <p:ph type="sldNum" idx="12"/>
          </p:nvPr>
        </p:nvSpPr>
        <p:spPr>
          <a:xfrm>
            <a:off x="5438458" y="6948171"/>
            <a:ext cx="4160400" cy="36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20</a:t>
            </a:fld>
            <a:endParaRPr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0" name="Google Shape;500;p6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01" name="Google Shape;501;p61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00" cy="288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502" name="Google Shape;502;p61:notes"/>
          <p:cNvSpPr txBox="1">
            <a:spLocks noGrp="1"/>
          </p:cNvSpPr>
          <p:nvPr>
            <p:ph type="sldNum" idx="12"/>
          </p:nvPr>
        </p:nvSpPr>
        <p:spPr>
          <a:xfrm>
            <a:off x="5438458" y="6948171"/>
            <a:ext cx="4160400" cy="36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21</a:t>
            </a:fld>
            <a:endParaRPr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8" name="Google Shape;518;p6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19" name="Google Shape;519;p62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00" cy="288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520" name="Google Shape;520;p62:notes"/>
          <p:cNvSpPr txBox="1">
            <a:spLocks noGrp="1"/>
          </p:cNvSpPr>
          <p:nvPr>
            <p:ph type="sldNum" idx="12"/>
          </p:nvPr>
        </p:nvSpPr>
        <p:spPr>
          <a:xfrm>
            <a:off x="5438458" y="6948171"/>
            <a:ext cx="4160400" cy="36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22</a:t>
            </a:fld>
            <a:endParaRPr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8" name="Google Shape;518;p6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19" name="Google Shape;519;p62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00" cy="288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520" name="Google Shape;520;p62:notes"/>
          <p:cNvSpPr txBox="1">
            <a:spLocks noGrp="1"/>
          </p:cNvSpPr>
          <p:nvPr>
            <p:ph type="sldNum" idx="12"/>
          </p:nvPr>
        </p:nvSpPr>
        <p:spPr>
          <a:xfrm>
            <a:off x="5438458" y="6948171"/>
            <a:ext cx="4160400" cy="36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23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419635497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8" name="Google Shape;518;p6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19" name="Google Shape;519;p62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00" cy="288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520" name="Google Shape;520;p62:notes"/>
          <p:cNvSpPr txBox="1">
            <a:spLocks noGrp="1"/>
          </p:cNvSpPr>
          <p:nvPr>
            <p:ph type="sldNum" idx="12"/>
          </p:nvPr>
        </p:nvSpPr>
        <p:spPr>
          <a:xfrm>
            <a:off x="5438458" y="6948171"/>
            <a:ext cx="4160400" cy="36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24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374561474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8" name="Google Shape;518;p6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19" name="Google Shape;519;p62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00" cy="288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520" name="Google Shape;520;p62:notes"/>
          <p:cNvSpPr txBox="1">
            <a:spLocks noGrp="1"/>
          </p:cNvSpPr>
          <p:nvPr>
            <p:ph type="sldNum" idx="12"/>
          </p:nvPr>
        </p:nvSpPr>
        <p:spPr>
          <a:xfrm>
            <a:off x="5438458" y="6948171"/>
            <a:ext cx="4160400" cy="36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25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802020593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8" name="Google Shape;518;p6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19" name="Google Shape;519;p62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00" cy="288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520" name="Google Shape;520;p62:notes"/>
          <p:cNvSpPr txBox="1">
            <a:spLocks noGrp="1"/>
          </p:cNvSpPr>
          <p:nvPr>
            <p:ph type="sldNum" idx="12"/>
          </p:nvPr>
        </p:nvSpPr>
        <p:spPr>
          <a:xfrm>
            <a:off x="5438458" y="6948171"/>
            <a:ext cx="4160400" cy="36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26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083832866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7" name="Google Shape;537;p6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38" name="Google Shape;538;p63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539" name="Google Shape;539;p63:notes"/>
          <p:cNvSpPr txBox="1">
            <a:spLocks noGrp="1"/>
          </p:cNvSpPr>
          <p:nvPr>
            <p:ph type="sldNum" idx="12"/>
          </p:nvPr>
        </p:nvSpPr>
        <p:spPr>
          <a:xfrm>
            <a:off x="5438458" y="6948171"/>
            <a:ext cx="4160520" cy="3670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-US"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27</a:t>
            </a:fld>
            <a:endParaRPr sz="13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4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39" name="Google Shape;39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734431002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" name="Google Shape;552;p6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53" name="Google Shape;553;p65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554" name="Google Shape;554;p65:notes"/>
          <p:cNvSpPr txBox="1">
            <a:spLocks noGrp="1"/>
          </p:cNvSpPr>
          <p:nvPr>
            <p:ph type="sldNum" idx="12"/>
          </p:nvPr>
        </p:nvSpPr>
        <p:spPr>
          <a:xfrm>
            <a:off x="5438458" y="6948171"/>
            <a:ext cx="4160520" cy="3670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-US"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29</a:t>
            </a:fld>
            <a:endParaRPr sz="13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4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39" name="Google Shape;39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676272703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5" name="Google Shape;595;p6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96" name="Google Shape;596;p66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597" name="Google Shape;597;p66:notes"/>
          <p:cNvSpPr txBox="1">
            <a:spLocks noGrp="1"/>
          </p:cNvSpPr>
          <p:nvPr>
            <p:ph type="sldNum" idx="12"/>
          </p:nvPr>
        </p:nvSpPr>
        <p:spPr>
          <a:xfrm>
            <a:off x="5438458" y="6948171"/>
            <a:ext cx="4160520" cy="3670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-US"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30</a:t>
            </a:fld>
            <a:endParaRPr sz="13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7" name="Google Shape;607;p6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8" name="Google Shape;608;p67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dirty="0"/>
              <a:t>Statement is what’s recursive, since if statement is a statement</a:t>
            </a:r>
          </a:p>
        </p:txBody>
      </p:sp>
      <p:sp>
        <p:nvSpPr>
          <p:cNvPr id="609" name="Google Shape;609;p67:notes"/>
          <p:cNvSpPr txBox="1">
            <a:spLocks noGrp="1"/>
          </p:cNvSpPr>
          <p:nvPr>
            <p:ph type="sldNum" idx="12"/>
          </p:nvPr>
        </p:nvSpPr>
        <p:spPr>
          <a:xfrm>
            <a:off x="5438458" y="6948171"/>
            <a:ext cx="4160520" cy="3670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-US"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31</a:t>
            </a:fld>
            <a:endParaRPr sz="13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6" name="Google Shape;636;p6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37" name="Google Shape;637;p68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638" name="Google Shape;638;p68:notes"/>
          <p:cNvSpPr txBox="1">
            <a:spLocks noGrp="1"/>
          </p:cNvSpPr>
          <p:nvPr>
            <p:ph type="sldNum" idx="12"/>
          </p:nvPr>
        </p:nvSpPr>
        <p:spPr>
          <a:xfrm>
            <a:off x="5438458" y="6948171"/>
            <a:ext cx="4160520" cy="3670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-US"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32</a:t>
            </a:fld>
            <a:endParaRPr sz="13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504649769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6" name="Google Shape;636;p6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37" name="Google Shape;637;p68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638" name="Google Shape;638;p68:notes"/>
          <p:cNvSpPr txBox="1">
            <a:spLocks noGrp="1"/>
          </p:cNvSpPr>
          <p:nvPr>
            <p:ph type="sldNum" idx="12"/>
          </p:nvPr>
        </p:nvSpPr>
        <p:spPr>
          <a:xfrm>
            <a:off x="5438458" y="6948171"/>
            <a:ext cx="4160520" cy="3670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-US"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33</a:t>
            </a:fld>
            <a:endParaRPr sz="13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569066736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6" name="Google Shape;636;p6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37" name="Google Shape;637;p68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638" name="Google Shape;638;p68:notes"/>
          <p:cNvSpPr txBox="1">
            <a:spLocks noGrp="1"/>
          </p:cNvSpPr>
          <p:nvPr>
            <p:ph type="sldNum" idx="12"/>
          </p:nvPr>
        </p:nvSpPr>
        <p:spPr>
          <a:xfrm>
            <a:off x="5438458" y="6948171"/>
            <a:ext cx="4160520" cy="3670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-US"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34</a:t>
            </a:fld>
            <a:endParaRPr sz="13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872414144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6" name="Google Shape;636;p6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37" name="Google Shape;637;p68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638" name="Google Shape;638;p68:notes"/>
          <p:cNvSpPr txBox="1">
            <a:spLocks noGrp="1"/>
          </p:cNvSpPr>
          <p:nvPr>
            <p:ph type="sldNum" idx="12"/>
          </p:nvPr>
        </p:nvSpPr>
        <p:spPr>
          <a:xfrm>
            <a:off x="5438458" y="6948171"/>
            <a:ext cx="4160520" cy="3670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-US"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35</a:t>
            </a:fld>
            <a:endParaRPr sz="13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277586259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6" name="Google Shape;636;p6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37" name="Google Shape;637;p68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638" name="Google Shape;638;p68:notes"/>
          <p:cNvSpPr txBox="1">
            <a:spLocks noGrp="1"/>
          </p:cNvSpPr>
          <p:nvPr>
            <p:ph type="sldNum" idx="12"/>
          </p:nvPr>
        </p:nvSpPr>
        <p:spPr>
          <a:xfrm>
            <a:off x="5438458" y="6948171"/>
            <a:ext cx="4160520" cy="3670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-US"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36</a:t>
            </a:fld>
            <a:endParaRPr sz="13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79566514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6" name="Google Shape;636;p6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37" name="Google Shape;637;p68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638" name="Google Shape;638;p68:notes"/>
          <p:cNvSpPr txBox="1">
            <a:spLocks noGrp="1"/>
          </p:cNvSpPr>
          <p:nvPr>
            <p:ph type="sldNum" idx="12"/>
          </p:nvPr>
        </p:nvSpPr>
        <p:spPr>
          <a:xfrm>
            <a:off x="5438458" y="6948171"/>
            <a:ext cx="4160520" cy="3670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-US"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37</a:t>
            </a:fld>
            <a:endParaRPr sz="13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205151053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6" name="Google Shape;636;p6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37" name="Google Shape;637;p68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638" name="Google Shape;638;p68:notes"/>
          <p:cNvSpPr txBox="1">
            <a:spLocks noGrp="1"/>
          </p:cNvSpPr>
          <p:nvPr>
            <p:ph type="sldNum" idx="12"/>
          </p:nvPr>
        </p:nvSpPr>
        <p:spPr>
          <a:xfrm>
            <a:off x="5438458" y="6948171"/>
            <a:ext cx="4160520" cy="3670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-US"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38</a:t>
            </a:fld>
            <a:endParaRPr sz="13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502178621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6" name="Google Shape;636;p6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37" name="Google Shape;637;p68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638" name="Google Shape;638;p68:notes"/>
          <p:cNvSpPr txBox="1">
            <a:spLocks noGrp="1"/>
          </p:cNvSpPr>
          <p:nvPr>
            <p:ph type="sldNum" idx="12"/>
          </p:nvPr>
        </p:nvSpPr>
        <p:spPr>
          <a:xfrm>
            <a:off x="5438458" y="6948171"/>
            <a:ext cx="4160520" cy="3670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-US"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39</a:t>
            </a:fld>
            <a:endParaRPr sz="13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44992835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4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9" name="Google Shape;39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557694975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7" name="Google Shape;927;gd908f4372e_0_8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28" name="Google Shape;928;gd908f4372e_0_812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00" cy="2880300"/>
          </a:xfrm>
          <a:prstGeom prst="rect">
            <a:avLst/>
          </a:prstGeom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9" name="Google Shape;929;gd908f4372e_0_812:notes"/>
          <p:cNvSpPr txBox="1">
            <a:spLocks noGrp="1"/>
          </p:cNvSpPr>
          <p:nvPr>
            <p:ph type="sldNum" idx="12"/>
          </p:nvPr>
        </p:nvSpPr>
        <p:spPr>
          <a:xfrm>
            <a:off x="5438458" y="6948171"/>
            <a:ext cx="4160400" cy="366900"/>
          </a:xfrm>
          <a:prstGeom prst="rect">
            <a:avLst/>
          </a:prstGeom>
        </p:spPr>
        <p:txBody>
          <a:bodyPr spcFirstLastPara="1" wrap="square" lIns="96650" tIns="48325" rIns="96650" bIns="48325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-US"/>
              <a:t>40</a:t>
            </a:fld>
            <a:endParaRPr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4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39" name="Google Shape;39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71289737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2" name="Google Shape;682;p6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83" name="Google Shape;683;p69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684" name="Google Shape;684;p69:notes"/>
          <p:cNvSpPr txBox="1">
            <a:spLocks noGrp="1"/>
          </p:cNvSpPr>
          <p:nvPr>
            <p:ph type="sldNum" idx="12"/>
          </p:nvPr>
        </p:nvSpPr>
        <p:spPr>
          <a:xfrm>
            <a:off x="5438458" y="6948171"/>
            <a:ext cx="4160520" cy="3670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-US"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42</a:t>
            </a:fld>
            <a:endParaRPr sz="13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2" name="Google Shape;712;p7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13" name="Google Shape;713;p70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171450" lvl="0" indent="-171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Arial" panose="020B0604020202020204" pitchFamily="34" charset="0"/>
              <a:buChar char="•"/>
            </a:pPr>
            <a:r>
              <a:rPr lang="en-US" dirty="0"/>
              <a:t>Algebraic simplifications: constant folding. If you have x*2 twice, just do x*4.</a:t>
            </a:r>
          </a:p>
          <a:p>
            <a:pPr marL="171450" lvl="0" indent="-171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Arial" panose="020B0604020202020204" pitchFamily="34" charset="0"/>
              <a:buChar char="•"/>
            </a:pPr>
            <a:r>
              <a:rPr lang="en-US" dirty="0"/>
              <a:t>Constant folding: if a constant assigned to a variable, replace downstream uses with the variable constant</a:t>
            </a:r>
          </a:p>
          <a:p>
            <a:pPr marL="171450" lvl="0" indent="-171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Arial" panose="020B0604020202020204" pitchFamily="34" charset="0"/>
              <a:buChar char="•"/>
            </a:pPr>
            <a:r>
              <a:rPr lang="en-US" dirty="0"/>
              <a:t>Common subexpression elimination: avoid repeating the same calculation</a:t>
            </a:r>
          </a:p>
          <a:p>
            <a:pPr marL="171450" lvl="0" indent="-171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Arial" panose="020B0604020202020204" pitchFamily="34" charset="0"/>
              <a:buChar char="•"/>
            </a:pPr>
            <a:r>
              <a:rPr lang="en-US" dirty="0"/>
              <a:t>Peephole optimization: simplify several instructions to fewer equivalent instructions</a:t>
            </a:r>
          </a:p>
        </p:txBody>
      </p:sp>
      <p:sp>
        <p:nvSpPr>
          <p:cNvPr id="714" name="Google Shape;714;p70:notes"/>
          <p:cNvSpPr txBox="1">
            <a:spLocks noGrp="1"/>
          </p:cNvSpPr>
          <p:nvPr>
            <p:ph type="sldNum" idx="12"/>
          </p:nvPr>
        </p:nvSpPr>
        <p:spPr>
          <a:xfrm>
            <a:off x="5438458" y="6948171"/>
            <a:ext cx="4160520" cy="3670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-US"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43</a:t>
            </a:fld>
            <a:endParaRPr sz="13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0" name="Google Shape;720;p7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21" name="Google Shape;721;p71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722" name="Google Shape;722;p71:notes"/>
          <p:cNvSpPr txBox="1">
            <a:spLocks noGrp="1"/>
          </p:cNvSpPr>
          <p:nvPr>
            <p:ph type="sldNum" idx="12"/>
          </p:nvPr>
        </p:nvSpPr>
        <p:spPr>
          <a:xfrm>
            <a:off x="5438458" y="6948171"/>
            <a:ext cx="4160520" cy="3670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-US"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44</a:t>
            </a:fld>
            <a:endParaRPr sz="13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4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39" name="Google Shape;39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07115976"/>
      </p:ext>
    </p:extLst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3" name="Google Shape;743;p74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dirty="0"/>
              <a:t>Show instructions here: https://</a:t>
            </a:r>
            <a:r>
              <a:rPr lang="en-US" dirty="0" err="1"/>
              <a:t>courses.cs.washington.edu</a:t>
            </a:r>
            <a:r>
              <a:rPr lang="en-US"/>
              <a:t>/courses/cse390b/23sp/projects/Project%207%20Professor%20Meeting%20Report%20Instructions.pdf</a:t>
            </a:r>
            <a:endParaRPr lang="en-US" dirty="0"/>
          </a:p>
        </p:txBody>
      </p:sp>
      <p:sp>
        <p:nvSpPr>
          <p:cNvPr id="744" name="Google Shape;744;p7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5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6" name="Google Shape;46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1037568"/>
      </p:ext>
    </p:extLst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3" name="Google Shape;743;p74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744" name="Google Shape;744;p7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30281810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4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39" name="Google Shape;39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83122350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4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9" name="Google Shape;39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54648262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Google Shape;183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84" name="Google Shape;184;p9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00" cy="288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185" name="Google Shape;185;p9:notes"/>
          <p:cNvSpPr txBox="1">
            <a:spLocks noGrp="1"/>
          </p:cNvSpPr>
          <p:nvPr>
            <p:ph type="sldNum" idx="12"/>
          </p:nvPr>
        </p:nvSpPr>
        <p:spPr>
          <a:xfrm>
            <a:off x="5438458" y="6948171"/>
            <a:ext cx="4160400" cy="36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-US"/>
              <a:t>7</a:t>
            </a:fld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Google Shape;197;p5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98" name="Google Shape;198;p54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00" cy="288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199" name="Google Shape;199;p54:notes"/>
          <p:cNvSpPr txBox="1">
            <a:spLocks noGrp="1"/>
          </p:cNvSpPr>
          <p:nvPr>
            <p:ph type="sldNum" idx="12"/>
          </p:nvPr>
        </p:nvSpPr>
        <p:spPr>
          <a:xfrm>
            <a:off x="5438458" y="6948171"/>
            <a:ext cx="4160400" cy="36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-US"/>
              <a:t>8</a:t>
            </a:fld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" name="Google Shape;251;p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52" name="Google Shape;252;p13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00" cy="288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253" name="Google Shape;253;p13:notes"/>
          <p:cNvSpPr txBox="1">
            <a:spLocks noGrp="1"/>
          </p:cNvSpPr>
          <p:nvPr>
            <p:ph type="sldNum" idx="12"/>
          </p:nvPr>
        </p:nvSpPr>
        <p:spPr>
          <a:xfrm>
            <a:off x="5438458" y="6948171"/>
            <a:ext cx="4160400" cy="36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-US"/>
              <a:t>9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6143259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23"/>
          <p:cNvSpPr/>
          <p:nvPr/>
        </p:nvSpPr>
        <p:spPr>
          <a:xfrm>
            <a:off x="0" y="236898"/>
            <a:ext cx="9144000" cy="4988560"/>
          </a:xfrm>
          <a:prstGeom prst="rect">
            <a:avLst/>
          </a:prstGeom>
          <a:blipFill rotWithShape="1">
            <a:blip r:embed="rId2">
              <a:alphaModFix/>
            </a:blip>
            <a:tile tx="0" ty="0" sx="80000" sy="80000" flip="none" algn="tl"/>
          </a:blip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endParaRPr sz="2000" b="0" i="0" u="none" strike="noStrike" cap="none">
              <a:solidFill>
                <a:srgbClr val="C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" name="Google Shape;19;p23"/>
          <p:cNvSpPr txBox="1">
            <a:spLocks noGrp="1"/>
          </p:cNvSpPr>
          <p:nvPr>
            <p:ph type="ctrTitle"/>
          </p:nvPr>
        </p:nvSpPr>
        <p:spPr>
          <a:xfrm>
            <a:off x="685800" y="2043587"/>
            <a:ext cx="7772400" cy="14672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6000" b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23"/>
          <p:cNvSpPr txBox="1">
            <a:spLocks noGrp="1"/>
          </p:cNvSpPr>
          <p:nvPr>
            <p:ph type="subTitle" idx="1"/>
          </p:nvPr>
        </p:nvSpPr>
        <p:spPr>
          <a:xfrm>
            <a:off x="685800" y="5374529"/>
            <a:ext cx="7772400" cy="5938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SzPts val="1920"/>
              <a:buNone/>
              <a:defRPr sz="3200" b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ctr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SzPts val="2420"/>
              <a:buNone/>
              <a:defRPr/>
            </a:lvl2pPr>
            <a:lvl3pPr lvl="2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600"/>
              <a:buNone/>
              <a:defRPr/>
            </a:lvl3pPr>
            <a:lvl4pPr lvl="3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Font typeface="Calibri"/>
              <a:buNone/>
              <a:defRPr/>
            </a:lvl4pPr>
            <a:lvl5pPr lvl="4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Font typeface="Calibri"/>
              <a:buNone/>
              <a:defRPr/>
            </a:lvl5pPr>
            <a:lvl6pPr lvl="5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6pPr>
            <a:lvl7pPr lvl="6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7pPr>
            <a:lvl8pPr lvl="7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8pPr>
            <a:lvl9pPr lvl="8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23"/>
          <p:cNvSpPr txBox="1">
            <a:spLocks noGrp="1"/>
          </p:cNvSpPr>
          <p:nvPr>
            <p:ph type="sldNum" idx="12"/>
          </p:nvPr>
        </p:nvSpPr>
        <p:spPr>
          <a:xfrm>
            <a:off x="8534400" y="6492875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22" name="Google Shape;22;p2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52400" y="6590918"/>
            <a:ext cx="2150721" cy="169037"/>
          </a:xfrm>
          <a:prstGeom prst="rect">
            <a:avLst/>
          </a:prstGeom>
          <a:noFill/>
          <a:ln>
            <a:noFill/>
          </a:ln>
        </p:spPr>
      </p:pic>
      <p:sp>
        <p:nvSpPr>
          <p:cNvPr id="23" name="Google Shape;23;p23"/>
          <p:cNvSpPr txBox="1"/>
          <p:nvPr/>
        </p:nvSpPr>
        <p:spPr>
          <a:xfrm>
            <a:off x="685800" y="664882"/>
            <a:ext cx="7772400" cy="5775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B2A85"/>
              </a:buClr>
              <a:buSzPts val="1920"/>
              <a:buFont typeface="Noto Sans Symbols"/>
              <a:buNone/>
            </a:pPr>
            <a:r>
              <a:rPr lang="en-US" sz="32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CSE 390B, Spring 2023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" name="Google Shape;24;p23"/>
          <p:cNvSpPr txBox="1"/>
          <p:nvPr/>
        </p:nvSpPr>
        <p:spPr>
          <a:xfrm>
            <a:off x="685800" y="1214004"/>
            <a:ext cx="8252138" cy="5775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B2A85"/>
              </a:buClr>
              <a:buSzPts val="1920"/>
              <a:buFont typeface="Noto Sans Symbols"/>
              <a:buNone/>
            </a:pPr>
            <a:r>
              <a:rPr lang="en-US" sz="24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Building Academic Success Through Bottom-Up Computing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" name="Google Shape;13;p22">
            <a:extLst>
              <a:ext uri="{FF2B5EF4-FFF2-40B4-BE49-F238E27FC236}">
                <a16:creationId xmlns:a16="http://schemas.microsoft.com/office/drawing/2014/main" id="{B1BC0B72-8D96-EB78-EE59-5FF7F7366C25}"/>
              </a:ext>
            </a:extLst>
          </p:cNvPr>
          <p:cNvSpPr/>
          <p:nvPr userDrawn="1"/>
        </p:nvSpPr>
        <p:spPr>
          <a:xfrm>
            <a:off x="0" y="0"/>
            <a:ext cx="9144000" cy="228600"/>
          </a:xfrm>
          <a:prstGeom prst="rect">
            <a:avLst/>
          </a:prstGeom>
          <a:solidFill>
            <a:srgbClr val="4B2A85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10" name="Google Shape;14;p22">
            <a:extLst>
              <a:ext uri="{FF2B5EF4-FFF2-40B4-BE49-F238E27FC236}">
                <a16:creationId xmlns:a16="http://schemas.microsoft.com/office/drawing/2014/main" id="{D505B496-2B0E-0CA1-8326-32EFC636C8C6}"/>
              </a:ext>
            </a:extLst>
          </p:cNvPr>
          <p:cNvPicPr preferRelativeResize="0"/>
          <p:nvPr userDrawn="1"/>
        </p:nvPicPr>
        <p:blipFill rotWithShape="1">
          <a:blip r:embed="rId4">
            <a:alphaModFix/>
          </a:blip>
          <a:srcRect/>
          <a:stretch/>
        </p:blipFill>
        <p:spPr>
          <a:xfrm>
            <a:off x="26376" y="25342"/>
            <a:ext cx="2150721" cy="169037"/>
          </a:xfrm>
          <a:prstGeom prst="rect">
            <a:avLst/>
          </a:prstGeom>
          <a:noFill/>
          <a:ln>
            <a:noFill/>
          </a:ln>
        </p:spPr>
      </p:pic>
      <p:sp>
        <p:nvSpPr>
          <p:cNvPr id="12" name="Google Shape;16;p22">
            <a:extLst>
              <a:ext uri="{FF2B5EF4-FFF2-40B4-BE49-F238E27FC236}">
                <a16:creationId xmlns:a16="http://schemas.microsoft.com/office/drawing/2014/main" id="{F1418A41-6F78-A26D-1857-E527AB05B054}"/>
              </a:ext>
            </a:extLst>
          </p:cNvPr>
          <p:cNvSpPr txBox="1"/>
          <p:nvPr userDrawn="1"/>
        </p:nvSpPr>
        <p:spPr>
          <a:xfrm>
            <a:off x="0" y="27429"/>
            <a:ext cx="9144000" cy="1692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0" anchor="ctr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Lecture 14: Professor Meeting &amp; Compiler Phases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" name="Google Shape;15;p22">
            <a:extLst>
              <a:ext uri="{FF2B5EF4-FFF2-40B4-BE49-F238E27FC236}">
                <a16:creationId xmlns:a16="http://schemas.microsoft.com/office/drawing/2014/main" id="{437304A3-FDF1-DE0A-62F3-35DDF3CA5DE4}"/>
              </a:ext>
            </a:extLst>
          </p:cNvPr>
          <p:cNvSpPr txBox="1"/>
          <p:nvPr userDrawn="1"/>
        </p:nvSpPr>
        <p:spPr>
          <a:xfrm>
            <a:off x="7362275" y="27425"/>
            <a:ext cx="1781700" cy="16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0" anchor="ctr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CSE 390B, Spring 2023</a:t>
            </a:r>
            <a:endParaRPr sz="1100" b="0" i="0" u="none" strike="noStrike" cap="none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24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24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60680" algn="l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  <a:defRPr sz="2600" b="0"/>
            </a:lvl1pPr>
            <a:lvl2pPr marL="914400" lvl="1" indent="-382269" algn="l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Font typeface="Noto Sans Symbols"/>
              <a:buChar char="▪"/>
              <a:defRPr sz="2200"/>
            </a:lvl2pPr>
            <a:lvl3pPr marL="1371600" lvl="2" indent="-36830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ts val="2200"/>
              <a:buFont typeface="Arial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1800"/>
              <a:buFont typeface="Calibri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Font typeface="Calibri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28" name="Google Shape;28;p24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2"/>
          <p:cNvSpPr txBox="1">
            <a:spLocks noGrp="1"/>
          </p:cNvSpPr>
          <p:nvPr>
            <p:ph type="title"/>
          </p:nvPr>
        </p:nvSpPr>
        <p:spPr>
          <a:xfrm>
            <a:off x="374090" y="371182"/>
            <a:ext cx="8388910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9pPr>
          </a:lstStyle>
          <a:p>
            <a:endParaRPr/>
          </a:p>
        </p:txBody>
      </p:sp>
      <p:sp>
        <p:nvSpPr>
          <p:cNvPr id="11" name="Google Shape;11;p22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32766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rgbClr val="4B2A85"/>
              </a:buClr>
              <a:buSzPts val="1560"/>
              <a:buFont typeface="Noto Sans Symbols"/>
              <a:buChar char="❖"/>
              <a:defRPr sz="2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2269" algn="l" rtl="0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Clr>
                <a:srgbClr val="4B2A85"/>
              </a:buClr>
              <a:buSzPts val="2420"/>
              <a:buFont typeface="Calibri"/>
              <a:buChar char="▪"/>
              <a:defRPr sz="2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302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4B2A85"/>
              </a:buClr>
              <a:buSzPts val="1600"/>
              <a:buFont typeface="Calibri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4B2A85"/>
              </a:buClr>
              <a:buSzPts val="2000"/>
              <a:buFont typeface="Calibri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4B2A85"/>
              </a:buClr>
              <a:buSzPts val="20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22"/>
          <p:cNvSpPr txBox="1">
            <a:spLocks noGrp="1"/>
          </p:cNvSpPr>
          <p:nvPr>
            <p:ph type="sldNum" idx="12"/>
          </p:nvPr>
        </p:nvSpPr>
        <p:spPr>
          <a:xfrm>
            <a:off x="8534400" y="6492875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6" name="Google Shape;13;p22">
            <a:extLst>
              <a:ext uri="{FF2B5EF4-FFF2-40B4-BE49-F238E27FC236}">
                <a16:creationId xmlns:a16="http://schemas.microsoft.com/office/drawing/2014/main" id="{E13661F9-41CE-3B25-AE44-BA0C7F009748}"/>
              </a:ext>
            </a:extLst>
          </p:cNvPr>
          <p:cNvSpPr/>
          <p:nvPr userDrawn="1"/>
        </p:nvSpPr>
        <p:spPr>
          <a:xfrm>
            <a:off x="0" y="0"/>
            <a:ext cx="9144000" cy="228600"/>
          </a:xfrm>
          <a:prstGeom prst="rect">
            <a:avLst/>
          </a:prstGeom>
          <a:solidFill>
            <a:srgbClr val="4B2A85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7" name="Google Shape;14;p22">
            <a:extLst>
              <a:ext uri="{FF2B5EF4-FFF2-40B4-BE49-F238E27FC236}">
                <a16:creationId xmlns:a16="http://schemas.microsoft.com/office/drawing/2014/main" id="{05A6BA1D-1A0E-2F1C-E3AD-086E1E321F95}"/>
              </a:ext>
            </a:extLst>
          </p:cNvPr>
          <p:cNvPicPr preferRelativeResize="0"/>
          <p:nvPr userDrawn="1"/>
        </p:nvPicPr>
        <p:blipFill rotWithShape="1">
          <a:blip r:embed="rId4">
            <a:alphaModFix/>
          </a:blip>
          <a:srcRect/>
          <a:stretch/>
        </p:blipFill>
        <p:spPr>
          <a:xfrm>
            <a:off x="26376" y="25342"/>
            <a:ext cx="2150721" cy="169037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Google Shape;16;p22">
            <a:extLst>
              <a:ext uri="{FF2B5EF4-FFF2-40B4-BE49-F238E27FC236}">
                <a16:creationId xmlns:a16="http://schemas.microsoft.com/office/drawing/2014/main" id="{8D9149D5-A2F8-9721-5A9E-74AE9F4022FA}"/>
              </a:ext>
            </a:extLst>
          </p:cNvPr>
          <p:cNvSpPr txBox="1"/>
          <p:nvPr userDrawn="1"/>
        </p:nvSpPr>
        <p:spPr>
          <a:xfrm>
            <a:off x="0" y="27429"/>
            <a:ext cx="9144000" cy="1692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0" anchor="ctr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Lecture 14: Professor Meeting &amp; Compiler Phases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" name="Google Shape;15;p22">
            <a:extLst>
              <a:ext uri="{FF2B5EF4-FFF2-40B4-BE49-F238E27FC236}">
                <a16:creationId xmlns:a16="http://schemas.microsoft.com/office/drawing/2014/main" id="{E11EDCD6-2910-47ED-BED3-CCF4E06C79E6}"/>
              </a:ext>
            </a:extLst>
          </p:cNvPr>
          <p:cNvSpPr txBox="1"/>
          <p:nvPr userDrawn="1"/>
        </p:nvSpPr>
        <p:spPr>
          <a:xfrm>
            <a:off x="7362275" y="27425"/>
            <a:ext cx="1781700" cy="16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0" anchor="ctr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CSE 390B, Spring 2023</a:t>
            </a:r>
            <a:endParaRPr sz="1100" b="0" i="0" u="none" strike="noStrike" cap="none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1"/>
          <p:cNvSpPr txBox="1">
            <a:spLocks noGrp="1"/>
          </p:cNvSpPr>
          <p:nvPr>
            <p:ph type="ctrTitle"/>
          </p:nvPr>
        </p:nvSpPr>
        <p:spPr>
          <a:xfrm>
            <a:off x="685800" y="2431662"/>
            <a:ext cx="7772400" cy="17891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b="0" dirty="0"/>
              <a:t>Professor Meeting &amp;</a:t>
            </a:r>
            <a:r>
              <a:rPr lang="en-US" dirty="0"/>
              <a:t> </a:t>
            </a:r>
            <a:r>
              <a:rPr lang="en-US" b="0" dirty="0"/>
              <a:t>Compiler Phases</a:t>
            </a:r>
            <a:endParaRPr sz="3100" dirty="0"/>
          </a:p>
        </p:txBody>
      </p:sp>
      <p:sp>
        <p:nvSpPr>
          <p:cNvPr id="4" name="Google Shape;34;p1">
            <a:extLst>
              <a:ext uri="{FF2B5EF4-FFF2-40B4-BE49-F238E27FC236}">
                <a16:creationId xmlns:a16="http://schemas.microsoft.com/office/drawing/2014/main" id="{E2421D3D-E92E-C76F-DACD-D3F8D43F2BDD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685800" y="5214257"/>
            <a:ext cx="7772400" cy="12627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40"/>
              <a:buNone/>
            </a:pPr>
            <a:r>
              <a:rPr lang="en-US" sz="2400" dirty="0"/>
              <a:t>Meeting with a Professor, Exploring the Compiler Phases, Project 7 Overview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0" name="Google Shape;290;p14"/>
          <p:cNvSpPr txBox="1">
            <a:spLocks noGrp="1"/>
          </p:cNvSpPr>
          <p:nvPr>
            <p:ph type="body" idx="1"/>
          </p:nvPr>
        </p:nvSpPr>
        <p:spPr>
          <a:xfrm>
            <a:off x="396875" y="3939944"/>
            <a:ext cx="8366125" cy="306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In addition to a </a:t>
            </a:r>
            <a:r>
              <a:rPr lang="en-US" u="sng" dirty="0"/>
              <a:t>type</a:t>
            </a:r>
            <a:r>
              <a:rPr lang="en-US" dirty="0"/>
              <a:t>, some tokens carry a </a:t>
            </a:r>
            <a:r>
              <a:rPr lang="en-US" u="sng" dirty="0"/>
              <a:t>value</a:t>
            </a:r>
            <a:r>
              <a:rPr lang="en-US" dirty="0"/>
              <a:t>: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Identifiers (e.g.,                )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Numbers (e.g.,                 )</a:t>
            </a:r>
            <a:endParaRPr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Scanner should present a </a:t>
            </a:r>
            <a:r>
              <a:rPr lang="en-US" i="1" dirty="0"/>
              <a:t>clean</a:t>
            </a:r>
            <a:r>
              <a:rPr lang="en-US" dirty="0"/>
              <a:t> token stream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No whitespace or comments: the rest of the compiler only wants to consider things that change program meaning</a:t>
            </a:r>
            <a:endParaRPr dirty="0"/>
          </a:p>
        </p:txBody>
      </p:sp>
      <p:sp>
        <p:nvSpPr>
          <p:cNvPr id="291" name="Google Shape;291;p14"/>
          <p:cNvSpPr/>
          <p:nvPr/>
        </p:nvSpPr>
        <p:spPr>
          <a:xfrm>
            <a:off x="425025" y="1284175"/>
            <a:ext cx="2877600" cy="1284600"/>
          </a:xfrm>
          <a:prstGeom prst="rect">
            <a:avLst/>
          </a:prstGeom>
          <a:solidFill>
            <a:srgbClr val="EFEFEF"/>
          </a:solidFill>
          <a:ln>
            <a:noFill/>
          </a:ln>
          <a:effectLst>
            <a:outerShdw blurRad="57150" dist="19050" dir="5400000" algn="bl" rotWithShape="0">
              <a:srgbClr val="000000">
                <a:alpha val="49803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function void main() {</a:t>
            </a:r>
            <a:endParaRPr sz="14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var int a, bar;</a:t>
            </a:r>
            <a:endParaRPr sz="14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let bar=10; // </a:t>
            </a:r>
            <a:r>
              <a:rPr lang="en-US" sz="1400" b="1" i="0" u="none" strike="noStrike" cap="none" dirty="0" err="1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init</a:t>
            </a:r>
            <a:endParaRPr sz="14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}</a:t>
            </a:r>
            <a:endParaRPr sz="14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lang="en-US" sz="13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Jack</a:t>
            </a:r>
            <a:endParaRPr sz="13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2" name="Google Shape;292;p14"/>
          <p:cNvSpPr/>
          <p:nvPr/>
        </p:nvSpPr>
        <p:spPr>
          <a:xfrm>
            <a:off x="4648925" y="543975"/>
            <a:ext cx="4050600" cy="3060000"/>
          </a:xfrm>
          <a:prstGeom prst="rect">
            <a:avLst/>
          </a:prstGeom>
          <a:solidFill>
            <a:srgbClr val="EFEFEF"/>
          </a:solidFill>
          <a:ln>
            <a:noFill/>
          </a:ln>
          <a:effectLst>
            <a:outerShdw blurRad="57150" dist="19050" dir="5400000" algn="bl" rotWithShape="0">
              <a:srgbClr val="000000">
                <a:alpha val="49803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lang="en-US"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Token Stream</a:t>
            </a:r>
            <a:endParaRPr sz="13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3" name="Google Shape;293;p14"/>
          <p:cNvSpPr txBox="1">
            <a:spLocks noGrp="1"/>
          </p:cNvSpPr>
          <p:nvPr>
            <p:ph type="title"/>
          </p:nvPr>
        </p:nvSpPr>
        <p:spPr>
          <a:xfrm>
            <a:off x="357020" y="435675"/>
            <a:ext cx="2693100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The Scanner</a:t>
            </a:r>
            <a:endParaRPr/>
          </a:p>
        </p:txBody>
      </p:sp>
      <p:sp>
        <p:nvSpPr>
          <p:cNvPr id="294" name="Google Shape;294;p14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10</a:t>
            </a:fld>
            <a:endParaRPr/>
          </a:p>
        </p:txBody>
      </p:sp>
      <p:sp>
        <p:nvSpPr>
          <p:cNvPr id="295" name="Google Shape;295;p14"/>
          <p:cNvSpPr/>
          <p:nvPr/>
        </p:nvSpPr>
        <p:spPr>
          <a:xfrm>
            <a:off x="2590288" y="2911675"/>
            <a:ext cx="1174800" cy="659700"/>
          </a:xfrm>
          <a:prstGeom prst="rect">
            <a:avLst/>
          </a:prstGeom>
          <a:solidFill>
            <a:srgbClr val="FCE5CD"/>
          </a:solidFill>
          <a:ln w="28575" cap="flat" cmpd="sng">
            <a:solidFill>
              <a:srgbClr val="B45F0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1" i="0" u="none" strike="noStrike" cap="none">
                <a:solidFill>
                  <a:srgbClr val="B45F06"/>
                </a:solidFill>
                <a:latin typeface="Calibri"/>
                <a:ea typeface="Calibri"/>
                <a:cs typeface="Calibri"/>
                <a:sym typeface="Calibri"/>
              </a:rPr>
              <a:t>Scanner</a:t>
            </a:r>
            <a:endParaRPr sz="1800" b="1" i="0" u="none" strike="noStrike" cap="none">
              <a:solidFill>
                <a:srgbClr val="B45F06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6" name="Google Shape;296;p14"/>
          <p:cNvSpPr/>
          <p:nvPr/>
        </p:nvSpPr>
        <p:spPr>
          <a:xfrm rot="10800000" flipH="1">
            <a:off x="1697550" y="2719825"/>
            <a:ext cx="818400" cy="786900"/>
          </a:xfrm>
          <a:prstGeom prst="bentArrow">
            <a:avLst>
              <a:gd name="adj1" fmla="val 41976"/>
              <a:gd name="adj2" fmla="val 33019"/>
              <a:gd name="adj3" fmla="val 25000"/>
              <a:gd name="adj4" fmla="val 43750"/>
            </a:avLst>
          </a:prstGeom>
          <a:solidFill>
            <a:srgbClr val="B7B7B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7" name="Google Shape;297;p14"/>
          <p:cNvSpPr/>
          <p:nvPr/>
        </p:nvSpPr>
        <p:spPr>
          <a:xfrm>
            <a:off x="3877613" y="2945275"/>
            <a:ext cx="658800" cy="5925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B7B7B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9" name="Google Shape;299;p14"/>
          <p:cNvSpPr/>
          <p:nvPr/>
        </p:nvSpPr>
        <p:spPr>
          <a:xfrm>
            <a:off x="2999823" y="4550989"/>
            <a:ext cx="812400" cy="25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 b="1" i="0" u="none" strike="noStrike" cap="none" dirty="0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ID(a)</a:t>
            </a:r>
            <a:endParaRPr sz="1200" b="1" i="0" u="none" strike="noStrike" cap="none" dirty="0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300" name="Google Shape;300;p14"/>
          <p:cNvSpPr/>
          <p:nvPr/>
        </p:nvSpPr>
        <p:spPr>
          <a:xfrm>
            <a:off x="2908523" y="4922564"/>
            <a:ext cx="857700" cy="25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 b="1" i="0" u="none" strike="noStrike" cap="none" dirty="0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NUM(10)</a:t>
            </a:r>
            <a:endParaRPr sz="1200" b="1" i="0" u="none" strike="noStrike" cap="none" dirty="0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301" name="Google Shape;301;p14"/>
          <p:cNvSpPr/>
          <p:nvPr/>
        </p:nvSpPr>
        <p:spPr>
          <a:xfrm>
            <a:off x="1971674" y="1743925"/>
            <a:ext cx="812400" cy="365100"/>
          </a:xfrm>
          <a:prstGeom prst="noSmoking">
            <a:avLst>
              <a:gd name="adj" fmla="val 7949"/>
            </a:avLst>
          </a:prstGeom>
          <a:solidFill>
            <a:srgbClr val="CC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2" name="Google Shape;302;p14"/>
          <p:cNvSpPr/>
          <p:nvPr/>
        </p:nvSpPr>
        <p:spPr>
          <a:xfrm>
            <a:off x="4941375" y="864475"/>
            <a:ext cx="1122008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FUNCTION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303" name="Google Shape;303;p14"/>
          <p:cNvSpPr/>
          <p:nvPr/>
        </p:nvSpPr>
        <p:spPr>
          <a:xfrm>
            <a:off x="6072404" y="864475"/>
            <a:ext cx="715842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VOID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304" name="Google Shape;304;p14"/>
          <p:cNvSpPr/>
          <p:nvPr/>
        </p:nvSpPr>
        <p:spPr>
          <a:xfrm>
            <a:off x="6801352" y="864475"/>
            <a:ext cx="1122008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ID(main)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305" name="Google Shape;305;p14"/>
          <p:cNvSpPr/>
          <p:nvPr/>
        </p:nvSpPr>
        <p:spPr>
          <a:xfrm>
            <a:off x="4941375" y="1284175"/>
            <a:ext cx="931964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LPAREN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306" name="Google Shape;306;p14"/>
          <p:cNvSpPr/>
          <p:nvPr/>
        </p:nvSpPr>
        <p:spPr>
          <a:xfrm>
            <a:off x="5900000" y="1284175"/>
            <a:ext cx="931964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RPAREN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307" name="Google Shape;307;p14"/>
          <p:cNvSpPr/>
          <p:nvPr/>
        </p:nvSpPr>
        <p:spPr>
          <a:xfrm>
            <a:off x="6858625" y="1284175"/>
            <a:ext cx="931964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LCURLY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308" name="Google Shape;308;p14"/>
          <p:cNvSpPr/>
          <p:nvPr/>
        </p:nvSpPr>
        <p:spPr>
          <a:xfrm>
            <a:off x="7817250" y="1284175"/>
            <a:ext cx="662382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VAR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309" name="Google Shape;309;p14"/>
          <p:cNvSpPr/>
          <p:nvPr/>
        </p:nvSpPr>
        <p:spPr>
          <a:xfrm>
            <a:off x="4941375" y="1680275"/>
            <a:ext cx="662382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INT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310" name="Google Shape;310;p14"/>
          <p:cNvSpPr/>
          <p:nvPr/>
        </p:nvSpPr>
        <p:spPr>
          <a:xfrm>
            <a:off x="5638023" y="1680275"/>
            <a:ext cx="882742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ID(a)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311" name="Google Shape;311;p14"/>
          <p:cNvSpPr/>
          <p:nvPr/>
        </p:nvSpPr>
        <p:spPr>
          <a:xfrm>
            <a:off x="6556325" y="1681098"/>
            <a:ext cx="882742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COMMA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312" name="Google Shape;312;p14"/>
          <p:cNvSpPr/>
          <p:nvPr/>
        </p:nvSpPr>
        <p:spPr>
          <a:xfrm>
            <a:off x="7465200" y="1680917"/>
            <a:ext cx="1069200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ID(bar)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313" name="Google Shape;313;p14"/>
          <p:cNvSpPr/>
          <p:nvPr/>
        </p:nvSpPr>
        <p:spPr>
          <a:xfrm>
            <a:off x="4941375" y="2093300"/>
            <a:ext cx="1276520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SEMICOLON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314" name="Google Shape;314;p14"/>
          <p:cNvSpPr/>
          <p:nvPr/>
        </p:nvSpPr>
        <p:spPr>
          <a:xfrm>
            <a:off x="6005550" y="2503225"/>
            <a:ext cx="1069200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NUM(10)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315" name="Google Shape;315;p14"/>
          <p:cNvSpPr/>
          <p:nvPr/>
        </p:nvSpPr>
        <p:spPr>
          <a:xfrm>
            <a:off x="6264494" y="2086147"/>
            <a:ext cx="662382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LET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316" name="Google Shape;316;p14"/>
          <p:cNvSpPr/>
          <p:nvPr/>
        </p:nvSpPr>
        <p:spPr>
          <a:xfrm>
            <a:off x="4941375" y="2501200"/>
            <a:ext cx="1012480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EQUALS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317" name="Google Shape;317;p14"/>
          <p:cNvSpPr/>
          <p:nvPr/>
        </p:nvSpPr>
        <p:spPr>
          <a:xfrm>
            <a:off x="6973475" y="2096875"/>
            <a:ext cx="1122008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ID(bar)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318" name="Google Shape;318;p14"/>
          <p:cNvSpPr/>
          <p:nvPr/>
        </p:nvSpPr>
        <p:spPr>
          <a:xfrm>
            <a:off x="7121925" y="2503225"/>
            <a:ext cx="1276520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SEMICOLON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319" name="Google Shape;319;p14"/>
          <p:cNvSpPr/>
          <p:nvPr/>
        </p:nvSpPr>
        <p:spPr>
          <a:xfrm>
            <a:off x="4941375" y="2911675"/>
            <a:ext cx="931964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RCURLY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22574846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1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5" name="Google Shape;325;p15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11</a:t>
            </a:fld>
            <a:endParaRPr/>
          </a:p>
        </p:txBody>
      </p:sp>
      <p:sp>
        <p:nvSpPr>
          <p:cNvPr id="326" name="Google Shape;326;p15"/>
          <p:cNvSpPr txBox="1">
            <a:spLocks noGrp="1"/>
          </p:cNvSpPr>
          <p:nvPr>
            <p:ph type="body" idx="1"/>
          </p:nvPr>
        </p:nvSpPr>
        <p:spPr>
          <a:xfrm>
            <a:off x="396875" y="3939944"/>
            <a:ext cx="8366125" cy="306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What if we split the input program on whitespace, and match each segment to a token type? (E.g., “{“ → LCURLY)</a:t>
            </a:r>
          </a:p>
          <a:p>
            <a:pPr marL="804672" lvl="1" indent="-347472">
              <a:spcBef>
                <a:spcPts val="440"/>
              </a:spcBef>
              <a:buSzPts val="2080"/>
              <a:buFont typeface="Noto Sans Symbols"/>
              <a:buChar char="❖"/>
            </a:pPr>
            <a:endParaRPr sz="2000"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Tempting, but we would end up with “a,” “bar;” “bar=10;”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Whitespace is tricky: generally, we want to ignore it, but we can’t count on it being there</a:t>
            </a: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</p:txBody>
      </p:sp>
      <p:sp>
        <p:nvSpPr>
          <p:cNvPr id="329" name="Google Shape;329;p15"/>
          <p:cNvSpPr/>
          <p:nvPr/>
        </p:nvSpPr>
        <p:spPr>
          <a:xfrm>
            <a:off x="2590288" y="2911675"/>
            <a:ext cx="1174800" cy="659700"/>
          </a:xfrm>
          <a:prstGeom prst="rect">
            <a:avLst/>
          </a:prstGeom>
          <a:solidFill>
            <a:srgbClr val="FCE5CD"/>
          </a:solidFill>
          <a:ln w="28575" cap="flat" cmpd="sng">
            <a:solidFill>
              <a:srgbClr val="B45F0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1" i="0" u="none" strike="noStrike" cap="none">
                <a:solidFill>
                  <a:srgbClr val="B45F06"/>
                </a:solidFill>
                <a:latin typeface="Calibri"/>
                <a:ea typeface="Calibri"/>
                <a:cs typeface="Calibri"/>
                <a:sym typeface="Calibri"/>
              </a:rPr>
              <a:t>Scanner</a:t>
            </a:r>
            <a:endParaRPr sz="1800" b="1" i="0" u="none" strike="noStrike" cap="none">
              <a:solidFill>
                <a:srgbClr val="B45F06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0" name="Google Shape;330;p15"/>
          <p:cNvSpPr/>
          <p:nvPr/>
        </p:nvSpPr>
        <p:spPr>
          <a:xfrm>
            <a:off x="425025" y="1284175"/>
            <a:ext cx="2877600" cy="1284600"/>
          </a:xfrm>
          <a:prstGeom prst="rect">
            <a:avLst/>
          </a:prstGeom>
          <a:solidFill>
            <a:srgbClr val="EFEFEF"/>
          </a:solidFill>
          <a:ln>
            <a:noFill/>
          </a:ln>
          <a:effectLst>
            <a:outerShdw blurRad="57150" dist="19050" dir="5400000" algn="bl" rotWithShape="0">
              <a:srgbClr val="000000">
                <a:alpha val="49803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function void main() {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var int a, bar;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let bar=10; // init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}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lang="en-US"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Jack</a:t>
            </a:r>
            <a:endParaRPr sz="13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1" name="Google Shape;331;p15"/>
          <p:cNvSpPr/>
          <p:nvPr/>
        </p:nvSpPr>
        <p:spPr>
          <a:xfrm>
            <a:off x="4648925" y="543975"/>
            <a:ext cx="4050600" cy="3060000"/>
          </a:xfrm>
          <a:prstGeom prst="rect">
            <a:avLst/>
          </a:prstGeom>
          <a:solidFill>
            <a:srgbClr val="EFEFEF"/>
          </a:solidFill>
          <a:ln>
            <a:noFill/>
          </a:ln>
          <a:effectLst>
            <a:outerShdw blurRad="57150" dist="19050" dir="5400000" algn="bl" rotWithShape="0">
              <a:srgbClr val="000000">
                <a:alpha val="49803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lang="en-US"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Token Stream</a:t>
            </a:r>
            <a:endParaRPr sz="13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2" name="Google Shape;332;p15"/>
          <p:cNvSpPr/>
          <p:nvPr/>
        </p:nvSpPr>
        <p:spPr>
          <a:xfrm>
            <a:off x="4941375" y="864475"/>
            <a:ext cx="1122008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FUNCTION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333" name="Google Shape;333;p15"/>
          <p:cNvSpPr/>
          <p:nvPr/>
        </p:nvSpPr>
        <p:spPr>
          <a:xfrm>
            <a:off x="6072404" y="864475"/>
            <a:ext cx="715842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VOID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334" name="Google Shape;334;p15"/>
          <p:cNvSpPr/>
          <p:nvPr/>
        </p:nvSpPr>
        <p:spPr>
          <a:xfrm>
            <a:off x="6801352" y="864475"/>
            <a:ext cx="1122008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ID(main)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335" name="Google Shape;335;p15"/>
          <p:cNvSpPr/>
          <p:nvPr/>
        </p:nvSpPr>
        <p:spPr>
          <a:xfrm>
            <a:off x="4941375" y="1284175"/>
            <a:ext cx="931964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LPAREN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336" name="Google Shape;336;p15"/>
          <p:cNvSpPr/>
          <p:nvPr/>
        </p:nvSpPr>
        <p:spPr>
          <a:xfrm>
            <a:off x="5900000" y="1284175"/>
            <a:ext cx="931964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RPAREN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337" name="Google Shape;337;p15"/>
          <p:cNvSpPr/>
          <p:nvPr/>
        </p:nvSpPr>
        <p:spPr>
          <a:xfrm>
            <a:off x="6858625" y="1284175"/>
            <a:ext cx="931964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LCURLY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338" name="Google Shape;338;p15"/>
          <p:cNvSpPr/>
          <p:nvPr/>
        </p:nvSpPr>
        <p:spPr>
          <a:xfrm>
            <a:off x="7817250" y="1284175"/>
            <a:ext cx="662382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VAR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339" name="Google Shape;339;p15"/>
          <p:cNvSpPr/>
          <p:nvPr/>
        </p:nvSpPr>
        <p:spPr>
          <a:xfrm>
            <a:off x="4941375" y="1680275"/>
            <a:ext cx="662382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INT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340" name="Google Shape;340;p15"/>
          <p:cNvSpPr/>
          <p:nvPr/>
        </p:nvSpPr>
        <p:spPr>
          <a:xfrm>
            <a:off x="5638023" y="1680275"/>
            <a:ext cx="882742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ID(a)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341" name="Google Shape;341;p15"/>
          <p:cNvSpPr/>
          <p:nvPr/>
        </p:nvSpPr>
        <p:spPr>
          <a:xfrm>
            <a:off x="6556325" y="1681098"/>
            <a:ext cx="882742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COMMA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342" name="Google Shape;342;p15"/>
          <p:cNvSpPr/>
          <p:nvPr/>
        </p:nvSpPr>
        <p:spPr>
          <a:xfrm>
            <a:off x="7465200" y="1680917"/>
            <a:ext cx="1069200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ID(bar)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343" name="Google Shape;343;p15"/>
          <p:cNvSpPr/>
          <p:nvPr/>
        </p:nvSpPr>
        <p:spPr>
          <a:xfrm>
            <a:off x="4941375" y="2093300"/>
            <a:ext cx="1276520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SEMICOLON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344" name="Google Shape;344;p15"/>
          <p:cNvSpPr/>
          <p:nvPr/>
        </p:nvSpPr>
        <p:spPr>
          <a:xfrm>
            <a:off x="6005550" y="2503225"/>
            <a:ext cx="1069200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NUM(10)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345" name="Google Shape;345;p15"/>
          <p:cNvSpPr/>
          <p:nvPr/>
        </p:nvSpPr>
        <p:spPr>
          <a:xfrm>
            <a:off x="6264494" y="2086147"/>
            <a:ext cx="662382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LET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346" name="Google Shape;346;p15"/>
          <p:cNvSpPr/>
          <p:nvPr/>
        </p:nvSpPr>
        <p:spPr>
          <a:xfrm>
            <a:off x="4941375" y="2501200"/>
            <a:ext cx="1012480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EQUALS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347" name="Google Shape;347;p15"/>
          <p:cNvSpPr/>
          <p:nvPr/>
        </p:nvSpPr>
        <p:spPr>
          <a:xfrm>
            <a:off x="6973475" y="2096875"/>
            <a:ext cx="1122008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ID(bar)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348" name="Google Shape;348;p15"/>
          <p:cNvSpPr/>
          <p:nvPr/>
        </p:nvSpPr>
        <p:spPr>
          <a:xfrm>
            <a:off x="7121925" y="2503225"/>
            <a:ext cx="1276520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SEMICOLON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349" name="Google Shape;349;p15"/>
          <p:cNvSpPr/>
          <p:nvPr/>
        </p:nvSpPr>
        <p:spPr>
          <a:xfrm>
            <a:off x="4941375" y="2911675"/>
            <a:ext cx="931964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RCURLY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350" name="Google Shape;350;p15"/>
          <p:cNvSpPr/>
          <p:nvPr/>
        </p:nvSpPr>
        <p:spPr>
          <a:xfrm rot="10800000" flipH="1">
            <a:off x="1697550" y="2719825"/>
            <a:ext cx="818400" cy="786900"/>
          </a:xfrm>
          <a:prstGeom prst="bentArrow">
            <a:avLst>
              <a:gd name="adj1" fmla="val 41976"/>
              <a:gd name="adj2" fmla="val 33019"/>
              <a:gd name="adj3" fmla="val 25000"/>
              <a:gd name="adj4" fmla="val 43750"/>
            </a:avLst>
          </a:prstGeom>
          <a:solidFill>
            <a:srgbClr val="B7B7B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51" name="Google Shape;351;p15"/>
          <p:cNvSpPr/>
          <p:nvPr/>
        </p:nvSpPr>
        <p:spPr>
          <a:xfrm>
            <a:off x="3877613" y="2945275"/>
            <a:ext cx="658800" cy="5925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B7B7B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" name="Google Shape;358;p16">
            <a:extLst>
              <a:ext uri="{FF2B5EF4-FFF2-40B4-BE49-F238E27FC236}">
                <a16:creationId xmlns:a16="http://schemas.microsoft.com/office/drawing/2014/main" id="{DC535741-E33A-B09C-E75E-21CA390B52D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57025" y="435675"/>
            <a:ext cx="4092000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dirty="0"/>
              <a:t>The Scanner: How?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5123390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3" name="Google Shape;373;p17"/>
          <p:cNvSpPr txBox="1">
            <a:spLocks noGrp="1"/>
          </p:cNvSpPr>
          <p:nvPr>
            <p:ph type="title"/>
          </p:nvPr>
        </p:nvSpPr>
        <p:spPr>
          <a:xfrm>
            <a:off x="357025" y="435675"/>
            <a:ext cx="4092000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The Scanner: How?</a:t>
            </a:r>
            <a:endParaRPr/>
          </a:p>
        </p:txBody>
      </p:sp>
      <p:sp>
        <p:nvSpPr>
          <p:cNvPr id="374" name="Google Shape;374;p17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12</a:t>
            </a:fld>
            <a:endParaRPr/>
          </a:p>
        </p:txBody>
      </p:sp>
      <p:sp>
        <p:nvSpPr>
          <p:cNvPr id="375" name="Google Shape;375;p17"/>
          <p:cNvSpPr/>
          <p:nvPr/>
        </p:nvSpPr>
        <p:spPr>
          <a:xfrm>
            <a:off x="480950" y="1796200"/>
            <a:ext cx="3159300" cy="878400"/>
          </a:xfrm>
          <a:prstGeom prst="rect">
            <a:avLst/>
          </a:prstGeom>
          <a:solidFill>
            <a:srgbClr val="EFEFEF"/>
          </a:solidFill>
          <a:ln>
            <a:noFill/>
          </a:ln>
          <a:effectLst>
            <a:outerShdw blurRad="57150" dist="19050" dir="5400000" algn="bl" rotWithShape="0">
              <a:srgbClr val="000000">
                <a:alpha val="49803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9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; let bar=10;</a:t>
            </a:r>
            <a:endParaRPr dirty="0"/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lang="en-US" sz="13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Jack</a:t>
            </a:r>
            <a:endParaRPr sz="13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76" name="Google Shape;376;p17"/>
          <p:cNvSpPr/>
          <p:nvPr/>
        </p:nvSpPr>
        <p:spPr>
          <a:xfrm>
            <a:off x="4648925" y="543975"/>
            <a:ext cx="4050600" cy="3060000"/>
          </a:xfrm>
          <a:prstGeom prst="rect">
            <a:avLst/>
          </a:prstGeom>
          <a:solidFill>
            <a:srgbClr val="EFEFEF"/>
          </a:solidFill>
          <a:ln>
            <a:noFill/>
          </a:ln>
          <a:effectLst>
            <a:outerShdw blurRad="57150" dist="19050" dir="5400000" algn="bl" rotWithShape="0">
              <a:srgbClr val="000000">
                <a:alpha val="49803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lang="en-US"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Token Stream</a:t>
            </a:r>
            <a:endParaRPr sz="13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" name="Google Shape;366;p16">
            <a:extLst>
              <a:ext uri="{FF2B5EF4-FFF2-40B4-BE49-F238E27FC236}">
                <a16:creationId xmlns:a16="http://schemas.microsoft.com/office/drawing/2014/main" id="{2D1AB361-BEFA-0268-3EF5-BF51365582F9}"/>
              </a:ext>
            </a:extLst>
          </p:cNvPr>
          <p:cNvSpPr txBox="1">
            <a:spLocks/>
          </p:cNvSpPr>
          <p:nvPr/>
        </p:nvSpPr>
        <p:spPr>
          <a:xfrm>
            <a:off x="396875" y="3945432"/>
            <a:ext cx="8302650" cy="31816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60680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Clr>
                <a:srgbClr val="4B2A85"/>
              </a:buClr>
              <a:buSzPts val="2080"/>
              <a:buFont typeface="Noto Sans Symbols"/>
              <a:buChar char="❖"/>
              <a:defRPr sz="2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2269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Clr>
                <a:srgbClr val="4B2A85"/>
              </a:buClr>
              <a:buSzPts val="2420"/>
              <a:buFont typeface="Noto Sans Symbols"/>
              <a:buChar char="▪"/>
              <a:defRPr sz="2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6830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4B2A85"/>
              </a:buClr>
              <a:buSzPts val="22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4B2A85"/>
              </a:buClr>
              <a:buSzPts val="1800"/>
              <a:buFont typeface="Calibri"/>
              <a:buChar char="–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4B2A85"/>
              </a:buClr>
              <a:buSzPts val="1800"/>
              <a:buFont typeface="Calibri"/>
              <a:buChar char="»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347472" indent="-347472"/>
            <a:r>
              <a:rPr lang="en-US" dirty="0"/>
              <a:t>How can we take a line of code in Jack and convert this into a token stream?</a:t>
            </a:r>
          </a:p>
          <a:p>
            <a:pPr marL="640080" lvl="1" indent="-283464"/>
            <a:r>
              <a:rPr lang="en-US" dirty="0"/>
              <a:t>Keep cursor on current char</a:t>
            </a:r>
          </a:p>
          <a:p>
            <a:pPr marL="640080" lvl="1" indent="-283464"/>
            <a:r>
              <a:rPr lang="en-US" dirty="0"/>
              <a:t>Break off a token when we complete one</a:t>
            </a:r>
          </a:p>
          <a:p>
            <a:pPr marL="640080" lvl="1" indent="-283464"/>
            <a:r>
              <a:rPr lang="en-US" dirty="0"/>
              <a:t>If the next char could be part of this token, accumulate it</a:t>
            </a:r>
          </a:p>
          <a:p>
            <a:pPr marL="347472" indent="-215392">
              <a:buFont typeface="Noto Sans Symbols"/>
              <a:buNone/>
            </a:pPr>
            <a:endParaRPr lang="en-US" dirty="0"/>
          </a:p>
        </p:txBody>
      </p:sp>
      <p:grpSp>
        <p:nvGrpSpPr>
          <p:cNvPr id="2" name="Google Shape;362;p16">
            <a:extLst>
              <a:ext uri="{FF2B5EF4-FFF2-40B4-BE49-F238E27FC236}">
                <a16:creationId xmlns:a16="http://schemas.microsoft.com/office/drawing/2014/main" id="{74AF13B4-1D6F-2B5E-8EA8-5EC0E7349408}"/>
              </a:ext>
            </a:extLst>
          </p:cNvPr>
          <p:cNvGrpSpPr/>
          <p:nvPr/>
        </p:nvGrpSpPr>
        <p:grpSpPr>
          <a:xfrm>
            <a:off x="434700" y="1320200"/>
            <a:ext cx="485700" cy="700200"/>
            <a:chOff x="378775" y="1640775"/>
            <a:chExt cx="485700" cy="700200"/>
          </a:xfrm>
        </p:grpSpPr>
        <p:sp>
          <p:nvSpPr>
            <p:cNvPr id="3" name="Google Shape;363;p16">
              <a:extLst>
                <a:ext uri="{FF2B5EF4-FFF2-40B4-BE49-F238E27FC236}">
                  <a16:creationId xmlns:a16="http://schemas.microsoft.com/office/drawing/2014/main" id="{F4362778-2443-D85E-3F71-BFAE1BEDAEC5}"/>
                </a:ext>
              </a:extLst>
            </p:cNvPr>
            <p:cNvSpPr/>
            <p:nvPr/>
          </p:nvSpPr>
          <p:spPr>
            <a:xfrm>
              <a:off x="475975" y="1923375"/>
              <a:ext cx="291300" cy="417600"/>
            </a:xfrm>
            <a:prstGeom prst="downArrow">
              <a:avLst>
                <a:gd name="adj1" fmla="val 50000"/>
                <a:gd name="adj2" fmla="val 50000"/>
              </a:avLst>
            </a:prstGeom>
            <a:solidFill>
              <a:srgbClr val="FFD966"/>
            </a:solidFill>
            <a:ln w="19050" cap="flat" cmpd="sng">
              <a:solidFill>
                <a:srgbClr val="BF9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" name="Google Shape;364;p16">
              <a:extLst>
                <a:ext uri="{FF2B5EF4-FFF2-40B4-BE49-F238E27FC236}">
                  <a16:creationId xmlns:a16="http://schemas.microsoft.com/office/drawing/2014/main" id="{B238C7C7-C42D-E8CE-C7EA-490CE2CEA79F}"/>
                </a:ext>
              </a:extLst>
            </p:cNvPr>
            <p:cNvSpPr txBox="1"/>
            <p:nvPr/>
          </p:nvSpPr>
          <p:spPr>
            <a:xfrm>
              <a:off x="378775" y="1640775"/>
              <a:ext cx="485700" cy="2826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lang="en-US" sz="1400" b="1" i="0" u="none" strike="noStrike" cap="none">
                  <a:solidFill>
                    <a:srgbClr val="BF9000"/>
                  </a:solidFill>
                  <a:latin typeface="Calibri"/>
                  <a:ea typeface="Calibri"/>
                  <a:cs typeface="Calibri"/>
                  <a:sym typeface="Calibri"/>
                </a:rPr>
                <a:t>curr</a:t>
              </a:r>
              <a:endParaRPr sz="1400" b="1" i="0" u="none" strike="noStrike" cap="none">
                <a:solidFill>
                  <a:srgbClr val="BF9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6" name="Google Shape;357;p16">
            <a:extLst>
              <a:ext uri="{FF2B5EF4-FFF2-40B4-BE49-F238E27FC236}">
                <a16:creationId xmlns:a16="http://schemas.microsoft.com/office/drawing/2014/main" id="{C00C9D23-C817-509A-0C74-AABA106BE62C}"/>
              </a:ext>
            </a:extLst>
          </p:cNvPr>
          <p:cNvSpPr/>
          <p:nvPr/>
        </p:nvSpPr>
        <p:spPr>
          <a:xfrm>
            <a:off x="1942800" y="2832550"/>
            <a:ext cx="951900" cy="365100"/>
          </a:xfrm>
          <a:prstGeom prst="rect">
            <a:avLst/>
          </a:prstGeom>
          <a:solidFill>
            <a:srgbClr val="FFD96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" name="Google Shape;365;p16">
            <a:extLst>
              <a:ext uri="{FF2B5EF4-FFF2-40B4-BE49-F238E27FC236}">
                <a16:creationId xmlns:a16="http://schemas.microsoft.com/office/drawing/2014/main" id="{7F862647-FC4A-63FA-B730-E2DCF7CABFAB}"/>
              </a:ext>
            </a:extLst>
          </p:cNvPr>
          <p:cNvSpPr txBox="1"/>
          <p:nvPr/>
        </p:nvSpPr>
        <p:spPr>
          <a:xfrm>
            <a:off x="480950" y="2832550"/>
            <a:ext cx="22875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1" i="0" u="none" strike="noStrike" cap="none" dirty="0">
                <a:solidFill>
                  <a:srgbClr val="BF9000"/>
                </a:solidFill>
                <a:latin typeface="Calibri"/>
                <a:ea typeface="Calibri"/>
                <a:cs typeface="Calibri"/>
                <a:sym typeface="Calibri"/>
              </a:rPr>
              <a:t>Accumulated:   </a:t>
            </a:r>
            <a:r>
              <a:rPr lang="en-US" sz="18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;</a:t>
            </a:r>
            <a:endParaRPr sz="18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32067090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2" name="Google Shape;372;p17"/>
          <p:cNvSpPr/>
          <p:nvPr/>
        </p:nvSpPr>
        <p:spPr>
          <a:xfrm>
            <a:off x="1942800" y="2832550"/>
            <a:ext cx="951900" cy="365100"/>
          </a:xfrm>
          <a:prstGeom prst="rect">
            <a:avLst/>
          </a:prstGeom>
          <a:solidFill>
            <a:srgbClr val="FFD96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3" name="Google Shape;373;p17"/>
          <p:cNvSpPr txBox="1">
            <a:spLocks noGrp="1"/>
          </p:cNvSpPr>
          <p:nvPr>
            <p:ph type="title"/>
          </p:nvPr>
        </p:nvSpPr>
        <p:spPr>
          <a:xfrm>
            <a:off x="357025" y="435675"/>
            <a:ext cx="4092000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The Scanner: How?</a:t>
            </a:r>
            <a:endParaRPr/>
          </a:p>
        </p:txBody>
      </p:sp>
      <p:sp>
        <p:nvSpPr>
          <p:cNvPr id="374" name="Google Shape;374;p17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13</a:t>
            </a:fld>
            <a:endParaRPr/>
          </a:p>
        </p:txBody>
      </p:sp>
      <p:sp>
        <p:nvSpPr>
          <p:cNvPr id="375" name="Google Shape;375;p17"/>
          <p:cNvSpPr/>
          <p:nvPr/>
        </p:nvSpPr>
        <p:spPr>
          <a:xfrm>
            <a:off x="480950" y="1796200"/>
            <a:ext cx="3159300" cy="878400"/>
          </a:xfrm>
          <a:prstGeom prst="rect">
            <a:avLst/>
          </a:prstGeom>
          <a:solidFill>
            <a:srgbClr val="EFEFEF"/>
          </a:solidFill>
          <a:ln>
            <a:noFill/>
          </a:ln>
          <a:effectLst>
            <a:outerShdw blurRad="57150" dist="19050" dir="5400000" algn="bl" rotWithShape="0">
              <a:srgbClr val="000000">
                <a:alpha val="49803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9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; let bar=10;</a:t>
            </a:r>
            <a:endParaRPr/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lang="en-US"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Jack</a:t>
            </a:r>
            <a:endParaRPr sz="13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76" name="Google Shape;376;p17"/>
          <p:cNvSpPr/>
          <p:nvPr/>
        </p:nvSpPr>
        <p:spPr>
          <a:xfrm>
            <a:off x="4648925" y="543975"/>
            <a:ext cx="4050600" cy="3060000"/>
          </a:xfrm>
          <a:prstGeom prst="rect">
            <a:avLst/>
          </a:prstGeom>
          <a:solidFill>
            <a:srgbClr val="EFEFEF"/>
          </a:solidFill>
          <a:ln>
            <a:noFill/>
          </a:ln>
          <a:effectLst>
            <a:outerShdw blurRad="57150" dist="19050" dir="5400000" algn="bl" rotWithShape="0">
              <a:srgbClr val="000000">
                <a:alpha val="49803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lang="en-US"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Token Stream</a:t>
            </a:r>
            <a:endParaRPr sz="13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377" name="Google Shape;377;p17"/>
          <p:cNvGrpSpPr/>
          <p:nvPr/>
        </p:nvGrpSpPr>
        <p:grpSpPr>
          <a:xfrm>
            <a:off x="609550" y="1320200"/>
            <a:ext cx="485700" cy="700200"/>
            <a:chOff x="378775" y="1640775"/>
            <a:chExt cx="485700" cy="700200"/>
          </a:xfrm>
        </p:grpSpPr>
        <p:sp>
          <p:nvSpPr>
            <p:cNvPr id="378" name="Google Shape;378;p17"/>
            <p:cNvSpPr/>
            <p:nvPr/>
          </p:nvSpPr>
          <p:spPr>
            <a:xfrm>
              <a:off x="475975" y="1923375"/>
              <a:ext cx="291300" cy="417600"/>
            </a:xfrm>
            <a:prstGeom prst="downArrow">
              <a:avLst>
                <a:gd name="adj1" fmla="val 50000"/>
                <a:gd name="adj2" fmla="val 50000"/>
              </a:avLst>
            </a:prstGeom>
            <a:solidFill>
              <a:srgbClr val="FFD966"/>
            </a:solidFill>
            <a:ln w="19050" cap="flat" cmpd="sng">
              <a:solidFill>
                <a:srgbClr val="BF9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79" name="Google Shape;379;p17"/>
            <p:cNvSpPr txBox="1"/>
            <p:nvPr/>
          </p:nvSpPr>
          <p:spPr>
            <a:xfrm>
              <a:off x="378775" y="1640775"/>
              <a:ext cx="485700" cy="2826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lang="en-US" sz="1400" b="1" i="0" u="none" strike="noStrike" cap="none">
                  <a:solidFill>
                    <a:srgbClr val="BF9000"/>
                  </a:solidFill>
                  <a:latin typeface="Calibri"/>
                  <a:ea typeface="Calibri"/>
                  <a:cs typeface="Calibri"/>
                  <a:sym typeface="Calibri"/>
                </a:rPr>
                <a:t>curr</a:t>
              </a:r>
              <a:endParaRPr sz="1400" b="1" i="0" u="none" strike="noStrike" cap="none">
                <a:solidFill>
                  <a:srgbClr val="BF9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380" name="Google Shape;380;p17"/>
          <p:cNvSpPr txBox="1"/>
          <p:nvPr/>
        </p:nvSpPr>
        <p:spPr>
          <a:xfrm>
            <a:off x="480950" y="2821317"/>
            <a:ext cx="22875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1" i="0" u="none" strike="noStrike" cap="none" dirty="0">
                <a:solidFill>
                  <a:srgbClr val="BF9000"/>
                </a:solidFill>
                <a:latin typeface="Calibri"/>
                <a:ea typeface="Calibri"/>
                <a:cs typeface="Calibri"/>
                <a:sym typeface="Calibri"/>
              </a:rPr>
              <a:t>Accumulated:   </a:t>
            </a:r>
            <a:endParaRPr sz="1800" b="1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381" name="Google Shape;381;p17"/>
          <p:cNvSpPr/>
          <p:nvPr/>
        </p:nvSpPr>
        <p:spPr>
          <a:xfrm>
            <a:off x="4844250" y="733350"/>
            <a:ext cx="1174800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SEMICOLON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4" name="Google Shape;366;p16">
            <a:extLst>
              <a:ext uri="{FF2B5EF4-FFF2-40B4-BE49-F238E27FC236}">
                <a16:creationId xmlns:a16="http://schemas.microsoft.com/office/drawing/2014/main" id="{2D1AB361-BEFA-0268-3EF5-BF51365582F9}"/>
              </a:ext>
            </a:extLst>
          </p:cNvPr>
          <p:cNvSpPr txBox="1">
            <a:spLocks/>
          </p:cNvSpPr>
          <p:nvPr/>
        </p:nvSpPr>
        <p:spPr>
          <a:xfrm>
            <a:off x="396875" y="3945432"/>
            <a:ext cx="8302650" cy="31816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60680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Clr>
                <a:srgbClr val="4B2A85"/>
              </a:buClr>
              <a:buSzPts val="2080"/>
              <a:buFont typeface="Noto Sans Symbols"/>
              <a:buChar char="❖"/>
              <a:defRPr sz="2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2269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Clr>
                <a:srgbClr val="4B2A85"/>
              </a:buClr>
              <a:buSzPts val="2420"/>
              <a:buFont typeface="Noto Sans Symbols"/>
              <a:buChar char="▪"/>
              <a:defRPr sz="2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6830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4B2A85"/>
              </a:buClr>
              <a:buSzPts val="22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4B2A85"/>
              </a:buClr>
              <a:buSzPts val="1800"/>
              <a:buFont typeface="Calibri"/>
              <a:buChar char="–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4B2A85"/>
              </a:buClr>
              <a:buSzPts val="1800"/>
              <a:buFont typeface="Calibri"/>
              <a:buChar char="»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347472" indent="-347472"/>
            <a:r>
              <a:rPr lang="en-US" dirty="0"/>
              <a:t>How can we take a line of code in Jack and convert this into a token stream?</a:t>
            </a:r>
          </a:p>
          <a:p>
            <a:pPr marL="640080" lvl="1" indent="-283464"/>
            <a:r>
              <a:rPr lang="en-US" dirty="0"/>
              <a:t>Keep cursor on current char</a:t>
            </a:r>
          </a:p>
          <a:p>
            <a:pPr marL="640080" lvl="1" indent="-283464"/>
            <a:r>
              <a:rPr lang="en-US" dirty="0"/>
              <a:t>Break off a token when we complete one</a:t>
            </a:r>
          </a:p>
          <a:p>
            <a:pPr marL="640080" lvl="1" indent="-283464"/>
            <a:r>
              <a:rPr lang="en-US" dirty="0"/>
              <a:t>If the next char could be part of this token, accumulate it</a:t>
            </a:r>
          </a:p>
          <a:p>
            <a:pPr marL="347472" indent="-215392">
              <a:buFont typeface="Noto Sans Symbols"/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183147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8" name="Google Shape;388;p18"/>
          <p:cNvSpPr/>
          <p:nvPr/>
        </p:nvSpPr>
        <p:spPr>
          <a:xfrm>
            <a:off x="1942800" y="2832550"/>
            <a:ext cx="951900" cy="365100"/>
          </a:xfrm>
          <a:prstGeom prst="rect">
            <a:avLst/>
          </a:prstGeom>
          <a:solidFill>
            <a:srgbClr val="FFD96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89" name="Google Shape;389;p18"/>
          <p:cNvSpPr txBox="1">
            <a:spLocks noGrp="1"/>
          </p:cNvSpPr>
          <p:nvPr>
            <p:ph type="title"/>
          </p:nvPr>
        </p:nvSpPr>
        <p:spPr>
          <a:xfrm>
            <a:off x="357025" y="435675"/>
            <a:ext cx="4092000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The Scanner: How?</a:t>
            </a:r>
            <a:endParaRPr/>
          </a:p>
        </p:txBody>
      </p:sp>
      <p:sp>
        <p:nvSpPr>
          <p:cNvPr id="390" name="Google Shape;390;p18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14</a:t>
            </a:fld>
            <a:endParaRPr/>
          </a:p>
        </p:txBody>
      </p:sp>
      <p:sp>
        <p:nvSpPr>
          <p:cNvPr id="391" name="Google Shape;391;p18"/>
          <p:cNvSpPr/>
          <p:nvPr/>
        </p:nvSpPr>
        <p:spPr>
          <a:xfrm>
            <a:off x="480950" y="1796200"/>
            <a:ext cx="3159300" cy="878400"/>
          </a:xfrm>
          <a:prstGeom prst="rect">
            <a:avLst/>
          </a:prstGeom>
          <a:solidFill>
            <a:srgbClr val="EFEFEF"/>
          </a:solidFill>
          <a:ln>
            <a:noFill/>
          </a:ln>
          <a:effectLst>
            <a:outerShdw blurRad="57150" dist="19050" dir="5400000" algn="bl" rotWithShape="0">
              <a:srgbClr val="000000">
                <a:alpha val="49803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9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; let bar=10;</a:t>
            </a:r>
            <a:endParaRPr/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lang="en-US"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Jack</a:t>
            </a:r>
            <a:endParaRPr sz="13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92" name="Google Shape;392;p18"/>
          <p:cNvSpPr/>
          <p:nvPr/>
        </p:nvSpPr>
        <p:spPr>
          <a:xfrm>
            <a:off x="4648925" y="543975"/>
            <a:ext cx="4050600" cy="3060000"/>
          </a:xfrm>
          <a:prstGeom prst="rect">
            <a:avLst/>
          </a:prstGeom>
          <a:solidFill>
            <a:srgbClr val="EFEFEF"/>
          </a:solidFill>
          <a:ln>
            <a:noFill/>
          </a:ln>
          <a:effectLst>
            <a:outerShdw blurRad="57150" dist="19050" dir="5400000" algn="bl" rotWithShape="0">
              <a:srgbClr val="000000">
                <a:alpha val="49803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lang="en-US"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Token Stream</a:t>
            </a:r>
            <a:endParaRPr sz="13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393" name="Google Shape;393;p18"/>
          <p:cNvGrpSpPr/>
          <p:nvPr/>
        </p:nvGrpSpPr>
        <p:grpSpPr>
          <a:xfrm>
            <a:off x="867014" y="1320200"/>
            <a:ext cx="485700" cy="700200"/>
            <a:chOff x="378775" y="1640775"/>
            <a:chExt cx="485700" cy="700200"/>
          </a:xfrm>
        </p:grpSpPr>
        <p:sp>
          <p:nvSpPr>
            <p:cNvPr id="394" name="Google Shape;394;p18"/>
            <p:cNvSpPr/>
            <p:nvPr/>
          </p:nvSpPr>
          <p:spPr>
            <a:xfrm>
              <a:off x="475975" y="1923375"/>
              <a:ext cx="291300" cy="417600"/>
            </a:xfrm>
            <a:prstGeom prst="downArrow">
              <a:avLst>
                <a:gd name="adj1" fmla="val 50000"/>
                <a:gd name="adj2" fmla="val 50000"/>
              </a:avLst>
            </a:prstGeom>
            <a:solidFill>
              <a:srgbClr val="FFD966"/>
            </a:solidFill>
            <a:ln w="19050" cap="flat" cmpd="sng">
              <a:solidFill>
                <a:srgbClr val="BF9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95" name="Google Shape;395;p18"/>
            <p:cNvSpPr txBox="1"/>
            <p:nvPr/>
          </p:nvSpPr>
          <p:spPr>
            <a:xfrm>
              <a:off x="378775" y="1640775"/>
              <a:ext cx="485700" cy="2826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lang="en-US" sz="1400" b="1" i="0" u="none" strike="noStrike" cap="none">
                  <a:solidFill>
                    <a:srgbClr val="BF9000"/>
                  </a:solidFill>
                  <a:latin typeface="Calibri"/>
                  <a:ea typeface="Calibri"/>
                  <a:cs typeface="Calibri"/>
                  <a:sym typeface="Calibri"/>
                </a:rPr>
                <a:t>curr</a:t>
              </a:r>
              <a:endParaRPr sz="1400" b="1" i="0" u="none" strike="noStrike" cap="none">
                <a:solidFill>
                  <a:srgbClr val="BF9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396" name="Google Shape;396;p18"/>
          <p:cNvSpPr txBox="1"/>
          <p:nvPr/>
        </p:nvSpPr>
        <p:spPr>
          <a:xfrm>
            <a:off x="480950" y="2832550"/>
            <a:ext cx="22875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1" i="0" u="none" strike="noStrike" cap="none">
                <a:solidFill>
                  <a:srgbClr val="BF9000"/>
                </a:solidFill>
                <a:latin typeface="Calibri"/>
                <a:ea typeface="Calibri"/>
                <a:cs typeface="Calibri"/>
                <a:sym typeface="Calibri"/>
              </a:rPr>
              <a:t>Accumulated:   </a:t>
            </a:r>
            <a:r>
              <a:rPr lang="en-US" sz="18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l</a:t>
            </a:r>
            <a:endParaRPr sz="18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397" name="Google Shape;397;p18"/>
          <p:cNvSpPr/>
          <p:nvPr/>
        </p:nvSpPr>
        <p:spPr>
          <a:xfrm>
            <a:off x="4844250" y="733350"/>
            <a:ext cx="1174800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SEMICOLON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4" name="Google Shape;366;p16">
            <a:extLst>
              <a:ext uri="{FF2B5EF4-FFF2-40B4-BE49-F238E27FC236}">
                <a16:creationId xmlns:a16="http://schemas.microsoft.com/office/drawing/2014/main" id="{D7F10C31-1D5B-6462-2C21-F9E8FC5CFAF7}"/>
              </a:ext>
            </a:extLst>
          </p:cNvPr>
          <p:cNvSpPr txBox="1">
            <a:spLocks/>
          </p:cNvSpPr>
          <p:nvPr/>
        </p:nvSpPr>
        <p:spPr>
          <a:xfrm>
            <a:off x="396875" y="3945432"/>
            <a:ext cx="8302650" cy="31816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60680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Clr>
                <a:srgbClr val="4B2A85"/>
              </a:buClr>
              <a:buSzPts val="2080"/>
              <a:buFont typeface="Noto Sans Symbols"/>
              <a:buChar char="❖"/>
              <a:defRPr sz="2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2269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Clr>
                <a:srgbClr val="4B2A85"/>
              </a:buClr>
              <a:buSzPts val="2420"/>
              <a:buFont typeface="Noto Sans Symbols"/>
              <a:buChar char="▪"/>
              <a:defRPr sz="2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6830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4B2A85"/>
              </a:buClr>
              <a:buSzPts val="22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4B2A85"/>
              </a:buClr>
              <a:buSzPts val="1800"/>
              <a:buFont typeface="Calibri"/>
              <a:buChar char="–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4B2A85"/>
              </a:buClr>
              <a:buSzPts val="1800"/>
              <a:buFont typeface="Calibri"/>
              <a:buChar char="»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347472" indent="-347472"/>
            <a:r>
              <a:rPr lang="en-US" dirty="0"/>
              <a:t>How can we take a line of code in Jack and convert this into a token stream?</a:t>
            </a:r>
          </a:p>
          <a:p>
            <a:pPr marL="640080" lvl="1" indent="-283464"/>
            <a:r>
              <a:rPr lang="en-US" dirty="0"/>
              <a:t>Keep cursor on current char</a:t>
            </a:r>
          </a:p>
          <a:p>
            <a:pPr marL="640080" lvl="1" indent="-283464"/>
            <a:r>
              <a:rPr lang="en-US" dirty="0"/>
              <a:t>Break off a token when we complete one</a:t>
            </a:r>
          </a:p>
          <a:p>
            <a:pPr marL="640080" lvl="1" indent="-283464"/>
            <a:r>
              <a:rPr lang="en-US" dirty="0"/>
              <a:t>If the next char could be part of this token, accumulate it</a:t>
            </a:r>
          </a:p>
          <a:p>
            <a:pPr marL="347472" indent="-215392">
              <a:buFont typeface="Noto Sans Symbols"/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4" name="Google Shape;404;p19"/>
          <p:cNvSpPr/>
          <p:nvPr/>
        </p:nvSpPr>
        <p:spPr>
          <a:xfrm>
            <a:off x="1942800" y="2832550"/>
            <a:ext cx="951900" cy="365100"/>
          </a:xfrm>
          <a:prstGeom prst="rect">
            <a:avLst/>
          </a:prstGeom>
          <a:solidFill>
            <a:srgbClr val="FFD96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05" name="Google Shape;405;p19"/>
          <p:cNvSpPr txBox="1">
            <a:spLocks noGrp="1"/>
          </p:cNvSpPr>
          <p:nvPr>
            <p:ph type="title"/>
          </p:nvPr>
        </p:nvSpPr>
        <p:spPr>
          <a:xfrm>
            <a:off x="357025" y="435675"/>
            <a:ext cx="4092000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The Scanner: How?</a:t>
            </a:r>
            <a:endParaRPr/>
          </a:p>
        </p:txBody>
      </p:sp>
      <p:sp>
        <p:nvSpPr>
          <p:cNvPr id="406" name="Google Shape;406;p19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15</a:t>
            </a:fld>
            <a:endParaRPr/>
          </a:p>
        </p:txBody>
      </p:sp>
      <p:sp>
        <p:nvSpPr>
          <p:cNvPr id="407" name="Google Shape;407;p19"/>
          <p:cNvSpPr/>
          <p:nvPr/>
        </p:nvSpPr>
        <p:spPr>
          <a:xfrm>
            <a:off x="480950" y="1796200"/>
            <a:ext cx="3159300" cy="878400"/>
          </a:xfrm>
          <a:prstGeom prst="rect">
            <a:avLst/>
          </a:prstGeom>
          <a:solidFill>
            <a:srgbClr val="EFEFEF"/>
          </a:solidFill>
          <a:ln>
            <a:noFill/>
          </a:ln>
          <a:effectLst>
            <a:outerShdw blurRad="57150" dist="19050" dir="5400000" algn="bl" rotWithShape="0">
              <a:srgbClr val="000000">
                <a:alpha val="49803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9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; let bar=10;</a:t>
            </a:r>
            <a:endParaRPr/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lang="en-US"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Jack</a:t>
            </a:r>
            <a:endParaRPr sz="13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08" name="Google Shape;408;p19"/>
          <p:cNvSpPr/>
          <p:nvPr/>
        </p:nvSpPr>
        <p:spPr>
          <a:xfrm>
            <a:off x="4648925" y="543975"/>
            <a:ext cx="4050600" cy="3060000"/>
          </a:xfrm>
          <a:prstGeom prst="rect">
            <a:avLst/>
          </a:prstGeom>
          <a:solidFill>
            <a:srgbClr val="EFEFEF"/>
          </a:solidFill>
          <a:ln>
            <a:noFill/>
          </a:ln>
          <a:effectLst>
            <a:outerShdw blurRad="57150" dist="19050" dir="5400000" algn="bl" rotWithShape="0">
              <a:srgbClr val="000000">
                <a:alpha val="49803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lang="en-US"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Token Stream</a:t>
            </a:r>
            <a:endParaRPr sz="13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409" name="Google Shape;409;p19"/>
          <p:cNvGrpSpPr/>
          <p:nvPr/>
        </p:nvGrpSpPr>
        <p:grpSpPr>
          <a:xfrm>
            <a:off x="1082549" y="1320200"/>
            <a:ext cx="485700" cy="700200"/>
            <a:chOff x="378775" y="1640775"/>
            <a:chExt cx="485700" cy="700200"/>
          </a:xfrm>
        </p:grpSpPr>
        <p:sp>
          <p:nvSpPr>
            <p:cNvPr id="410" name="Google Shape;410;p19"/>
            <p:cNvSpPr/>
            <p:nvPr/>
          </p:nvSpPr>
          <p:spPr>
            <a:xfrm>
              <a:off x="475975" y="1923375"/>
              <a:ext cx="291300" cy="417600"/>
            </a:xfrm>
            <a:prstGeom prst="downArrow">
              <a:avLst>
                <a:gd name="adj1" fmla="val 50000"/>
                <a:gd name="adj2" fmla="val 50000"/>
              </a:avLst>
            </a:prstGeom>
            <a:solidFill>
              <a:srgbClr val="FFD966"/>
            </a:solidFill>
            <a:ln w="19050" cap="flat" cmpd="sng">
              <a:solidFill>
                <a:srgbClr val="BF9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11" name="Google Shape;411;p19"/>
            <p:cNvSpPr txBox="1"/>
            <p:nvPr/>
          </p:nvSpPr>
          <p:spPr>
            <a:xfrm>
              <a:off x="378775" y="1640775"/>
              <a:ext cx="485700" cy="2826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lang="en-US" sz="1400" b="1" i="0" u="none" strike="noStrike" cap="none">
                  <a:solidFill>
                    <a:srgbClr val="BF9000"/>
                  </a:solidFill>
                  <a:latin typeface="Calibri"/>
                  <a:ea typeface="Calibri"/>
                  <a:cs typeface="Calibri"/>
                  <a:sym typeface="Calibri"/>
                </a:rPr>
                <a:t>curr</a:t>
              </a:r>
              <a:endParaRPr sz="1400" b="1" i="0" u="none" strike="noStrike" cap="none">
                <a:solidFill>
                  <a:srgbClr val="BF9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412" name="Google Shape;412;p19"/>
          <p:cNvSpPr txBox="1"/>
          <p:nvPr/>
        </p:nvSpPr>
        <p:spPr>
          <a:xfrm>
            <a:off x="480950" y="2832550"/>
            <a:ext cx="22875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1" i="0" u="none" strike="noStrike" cap="none">
                <a:solidFill>
                  <a:srgbClr val="BF9000"/>
                </a:solidFill>
                <a:latin typeface="Calibri"/>
                <a:ea typeface="Calibri"/>
                <a:cs typeface="Calibri"/>
                <a:sym typeface="Calibri"/>
              </a:rPr>
              <a:t>Accumulated:   </a:t>
            </a:r>
            <a:r>
              <a:rPr lang="en-US" sz="18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le</a:t>
            </a:r>
            <a:endParaRPr sz="18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413" name="Google Shape;413;p19"/>
          <p:cNvSpPr/>
          <p:nvPr/>
        </p:nvSpPr>
        <p:spPr>
          <a:xfrm>
            <a:off x="4844250" y="733350"/>
            <a:ext cx="1174800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SEMICOLON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4" name="Google Shape;366;p16">
            <a:extLst>
              <a:ext uri="{FF2B5EF4-FFF2-40B4-BE49-F238E27FC236}">
                <a16:creationId xmlns:a16="http://schemas.microsoft.com/office/drawing/2014/main" id="{1845BFDE-36CC-AD75-4F5C-8695869ECFB4}"/>
              </a:ext>
            </a:extLst>
          </p:cNvPr>
          <p:cNvSpPr txBox="1">
            <a:spLocks/>
          </p:cNvSpPr>
          <p:nvPr/>
        </p:nvSpPr>
        <p:spPr>
          <a:xfrm>
            <a:off x="396875" y="3945432"/>
            <a:ext cx="8302650" cy="31816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60680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Clr>
                <a:srgbClr val="4B2A85"/>
              </a:buClr>
              <a:buSzPts val="2080"/>
              <a:buFont typeface="Noto Sans Symbols"/>
              <a:buChar char="❖"/>
              <a:defRPr sz="2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2269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Clr>
                <a:srgbClr val="4B2A85"/>
              </a:buClr>
              <a:buSzPts val="2420"/>
              <a:buFont typeface="Noto Sans Symbols"/>
              <a:buChar char="▪"/>
              <a:defRPr sz="2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6830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4B2A85"/>
              </a:buClr>
              <a:buSzPts val="22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4B2A85"/>
              </a:buClr>
              <a:buSzPts val="1800"/>
              <a:buFont typeface="Calibri"/>
              <a:buChar char="–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4B2A85"/>
              </a:buClr>
              <a:buSzPts val="1800"/>
              <a:buFont typeface="Calibri"/>
              <a:buChar char="»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347472" indent="-347472"/>
            <a:r>
              <a:rPr lang="en-US" dirty="0"/>
              <a:t>How can we take a line of code in Jack and convert this into a token stream?</a:t>
            </a:r>
          </a:p>
          <a:p>
            <a:pPr marL="640080" lvl="1" indent="-283464"/>
            <a:r>
              <a:rPr lang="en-US" dirty="0"/>
              <a:t>Keep cursor on current char</a:t>
            </a:r>
          </a:p>
          <a:p>
            <a:pPr marL="640080" lvl="1" indent="-283464"/>
            <a:r>
              <a:rPr lang="en-US" dirty="0"/>
              <a:t>Break off a token when we complete one</a:t>
            </a:r>
          </a:p>
          <a:p>
            <a:pPr marL="640080" lvl="1" indent="-283464"/>
            <a:r>
              <a:rPr lang="en-US" dirty="0"/>
              <a:t>If the next char could be part of this token, accumulate it</a:t>
            </a:r>
          </a:p>
          <a:p>
            <a:pPr marL="347472" indent="-215392">
              <a:buFont typeface="Noto Sans Symbols"/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0" name="Google Shape;420;p20"/>
          <p:cNvSpPr/>
          <p:nvPr/>
        </p:nvSpPr>
        <p:spPr>
          <a:xfrm>
            <a:off x="1942800" y="2832550"/>
            <a:ext cx="951900" cy="365100"/>
          </a:xfrm>
          <a:prstGeom prst="rect">
            <a:avLst/>
          </a:prstGeom>
          <a:solidFill>
            <a:srgbClr val="FFD96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21" name="Google Shape;421;p20"/>
          <p:cNvSpPr txBox="1">
            <a:spLocks noGrp="1"/>
          </p:cNvSpPr>
          <p:nvPr>
            <p:ph type="title"/>
          </p:nvPr>
        </p:nvSpPr>
        <p:spPr>
          <a:xfrm>
            <a:off x="357025" y="435675"/>
            <a:ext cx="4092000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The Scanner: How?</a:t>
            </a:r>
            <a:endParaRPr/>
          </a:p>
        </p:txBody>
      </p:sp>
      <p:sp>
        <p:nvSpPr>
          <p:cNvPr id="422" name="Google Shape;422;p20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16</a:t>
            </a:fld>
            <a:endParaRPr/>
          </a:p>
        </p:txBody>
      </p:sp>
      <p:sp>
        <p:nvSpPr>
          <p:cNvPr id="423" name="Google Shape;423;p20"/>
          <p:cNvSpPr/>
          <p:nvPr/>
        </p:nvSpPr>
        <p:spPr>
          <a:xfrm>
            <a:off x="480950" y="1796200"/>
            <a:ext cx="3159300" cy="878400"/>
          </a:xfrm>
          <a:prstGeom prst="rect">
            <a:avLst/>
          </a:prstGeom>
          <a:solidFill>
            <a:srgbClr val="EFEFEF"/>
          </a:solidFill>
          <a:ln>
            <a:noFill/>
          </a:ln>
          <a:effectLst>
            <a:outerShdw blurRad="57150" dist="19050" dir="5400000" algn="bl" rotWithShape="0">
              <a:srgbClr val="000000">
                <a:alpha val="49803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9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; let bar=10;</a:t>
            </a:r>
            <a:endParaRPr/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lang="en-US"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Jack</a:t>
            </a:r>
            <a:endParaRPr sz="13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24" name="Google Shape;424;p20"/>
          <p:cNvSpPr/>
          <p:nvPr/>
        </p:nvSpPr>
        <p:spPr>
          <a:xfrm>
            <a:off x="4648925" y="543975"/>
            <a:ext cx="4050600" cy="3060000"/>
          </a:xfrm>
          <a:prstGeom prst="rect">
            <a:avLst/>
          </a:prstGeom>
          <a:solidFill>
            <a:srgbClr val="EFEFEF"/>
          </a:solidFill>
          <a:ln>
            <a:noFill/>
          </a:ln>
          <a:effectLst>
            <a:outerShdw blurRad="57150" dist="19050" dir="5400000" algn="bl" rotWithShape="0">
              <a:srgbClr val="000000">
                <a:alpha val="49803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lang="en-US"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Token Stream</a:t>
            </a:r>
            <a:endParaRPr sz="13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425" name="Google Shape;425;p20"/>
          <p:cNvGrpSpPr/>
          <p:nvPr/>
        </p:nvGrpSpPr>
        <p:grpSpPr>
          <a:xfrm>
            <a:off x="1296419" y="1320200"/>
            <a:ext cx="485700" cy="700200"/>
            <a:chOff x="378775" y="1640775"/>
            <a:chExt cx="485700" cy="700200"/>
          </a:xfrm>
        </p:grpSpPr>
        <p:sp>
          <p:nvSpPr>
            <p:cNvPr id="426" name="Google Shape;426;p20"/>
            <p:cNvSpPr/>
            <p:nvPr/>
          </p:nvSpPr>
          <p:spPr>
            <a:xfrm>
              <a:off x="475975" y="1923375"/>
              <a:ext cx="291300" cy="417600"/>
            </a:xfrm>
            <a:prstGeom prst="downArrow">
              <a:avLst>
                <a:gd name="adj1" fmla="val 50000"/>
                <a:gd name="adj2" fmla="val 50000"/>
              </a:avLst>
            </a:prstGeom>
            <a:solidFill>
              <a:srgbClr val="FFD966"/>
            </a:solidFill>
            <a:ln w="19050" cap="flat" cmpd="sng">
              <a:solidFill>
                <a:srgbClr val="BF9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27" name="Google Shape;427;p20"/>
            <p:cNvSpPr txBox="1"/>
            <p:nvPr/>
          </p:nvSpPr>
          <p:spPr>
            <a:xfrm>
              <a:off x="378775" y="1640775"/>
              <a:ext cx="485700" cy="2826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lang="en-US" sz="1400" b="1" i="0" u="none" strike="noStrike" cap="none">
                  <a:solidFill>
                    <a:srgbClr val="BF9000"/>
                  </a:solidFill>
                  <a:latin typeface="Calibri"/>
                  <a:ea typeface="Calibri"/>
                  <a:cs typeface="Calibri"/>
                  <a:sym typeface="Calibri"/>
                </a:rPr>
                <a:t>curr</a:t>
              </a:r>
              <a:endParaRPr sz="1400" b="1" i="0" u="none" strike="noStrike" cap="none">
                <a:solidFill>
                  <a:srgbClr val="BF9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428" name="Google Shape;428;p20"/>
          <p:cNvSpPr txBox="1"/>
          <p:nvPr/>
        </p:nvSpPr>
        <p:spPr>
          <a:xfrm>
            <a:off x="480950" y="2832550"/>
            <a:ext cx="22875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1" i="0" u="none" strike="noStrike" cap="none">
                <a:solidFill>
                  <a:srgbClr val="BF9000"/>
                </a:solidFill>
                <a:latin typeface="Calibri"/>
                <a:ea typeface="Calibri"/>
                <a:cs typeface="Calibri"/>
                <a:sym typeface="Calibri"/>
              </a:rPr>
              <a:t>Accumulated:   </a:t>
            </a:r>
            <a:r>
              <a:rPr lang="en-US" sz="18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let</a:t>
            </a:r>
            <a:endParaRPr sz="18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429" name="Google Shape;429;p20"/>
          <p:cNvSpPr/>
          <p:nvPr/>
        </p:nvSpPr>
        <p:spPr>
          <a:xfrm>
            <a:off x="4844250" y="733350"/>
            <a:ext cx="1174800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SEMICOLON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4" name="Google Shape;366;p16">
            <a:extLst>
              <a:ext uri="{FF2B5EF4-FFF2-40B4-BE49-F238E27FC236}">
                <a16:creationId xmlns:a16="http://schemas.microsoft.com/office/drawing/2014/main" id="{104E633C-4EDF-6D55-2659-4430314CF538}"/>
              </a:ext>
            </a:extLst>
          </p:cNvPr>
          <p:cNvSpPr txBox="1">
            <a:spLocks/>
          </p:cNvSpPr>
          <p:nvPr/>
        </p:nvSpPr>
        <p:spPr>
          <a:xfrm>
            <a:off x="396875" y="3945432"/>
            <a:ext cx="8302650" cy="31816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60680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Clr>
                <a:srgbClr val="4B2A85"/>
              </a:buClr>
              <a:buSzPts val="2080"/>
              <a:buFont typeface="Noto Sans Symbols"/>
              <a:buChar char="❖"/>
              <a:defRPr sz="2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2269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Clr>
                <a:srgbClr val="4B2A85"/>
              </a:buClr>
              <a:buSzPts val="2420"/>
              <a:buFont typeface="Noto Sans Symbols"/>
              <a:buChar char="▪"/>
              <a:defRPr sz="2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6830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4B2A85"/>
              </a:buClr>
              <a:buSzPts val="22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4B2A85"/>
              </a:buClr>
              <a:buSzPts val="1800"/>
              <a:buFont typeface="Calibri"/>
              <a:buChar char="–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4B2A85"/>
              </a:buClr>
              <a:buSzPts val="1800"/>
              <a:buFont typeface="Calibri"/>
              <a:buChar char="»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347472" indent="-347472"/>
            <a:r>
              <a:rPr lang="en-US" dirty="0"/>
              <a:t>How can we take a line of code in Jack and convert this into a token stream?</a:t>
            </a:r>
          </a:p>
          <a:p>
            <a:pPr marL="640080" lvl="1" indent="-283464"/>
            <a:r>
              <a:rPr lang="en-US" dirty="0"/>
              <a:t>Keep cursor on current char</a:t>
            </a:r>
          </a:p>
          <a:p>
            <a:pPr marL="640080" lvl="1" indent="-283464"/>
            <a:r>
              <a:rPr lang="en-US" dirty="0"/>
              <a:t>Break off a token when we complete one</a:t>
            </a:r>
          </a:p>
          <a:p>
            <a:pPr marL="640080" lvl="1" indent="-283464"/>
            <a:r>
              <a:rPr lang="en-US" dirty="0"/>
              <a:t>If the next char could be part of this token, accumulate it</a:t>
            </a:r>
          </a:p>
          <a:p>
            <a:pPr marL="347472" indent="-215392">
              <a:buFont typeface="Noto Sans Symbols"/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6" name="Google Shape;436;p21"/>
          <p:cNvSpPr/>
          <p:nvPr/>
        </p:nvSpPr>
        <p:spPr>
          <a:xfrm>
            <a:off x="1942800" y="2832550"/>
            <a:ext cx="951900" cy="365100"/>
          </a:xfrm>
          <a:prstGeom prst="rect">
            <a:avLst/>
          </a:prstGeom>
          <a:solidFill>
            <a:srgbClr val="FFD96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37" name="Google Shape;437;p21"/>
          <p:cNvSpPr txBox="1">
            <a:spLocks noGrp="1"/>
          </p:cNvSpPr>
          <p:nvPr>
            <p:ph type="title"/>
          </p:nvPr>
        </p:nvSpPr>
        <p:spPr>
          <a:xfrm>
            <a:off x="357025" y="435675"/>
            <a:ext cx="4092000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The Scanner: How?</a:t>
            </a:r>
            <a:endParaRPr/>
          </a:p>
        </p:txBody>
      </p:sp>
      <p:sp>
        <p:nvSpPr>
          <p:cNvPr id="438" name="Google Shape;438;p21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17</a:t>
            </a:fld>
            <a:endParaRPr/>
          </a:p>
        </p:txBody>
      </p:sp>
      <p:sp>
        <p:nvSpPr>
          <p:cNvPr id="439" name="Google Shape;439;p21"/>
          <p:cNvSpPr/>
          <p:nvPr/>
        </p:nvSpPr>
        <p:spPr>
          <a:xfrm>
            <a:off x="480950" y="1796200"/>
            <a:ext cx="3159300" cy="878400"/>
          </a:xfrm>
          <a:prstGeom prst="rect">
            <a:avLst/>
          </a:prstGeom>
          <a:solidFill>
            <a:srgbClr val="EFEFEF"/>
          </a:solidFill>
          <a:ln>
            <a:noFill/>
          </a:ln>
          <a:effectLst>
            <a:outerShdw blurRad="57150" dist="19050" dir="5400000" algn="bl" rotWithShape="0">
              <a:srgbClr val="000000">
                <a:alpha val="49803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9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; let bar=10;</a:t>
            </a:r>
            <a:endParaRPr/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lang="en-US"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Jack</a:t>
            </a:r>
            <a:endParaRPr sz="13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40" name="Google Shape;440;p21"/>
          <p:cNvSpPr/>
          <p:nvPr/>
        </p:nvSpPr>
        <p:spPr>
          <a:xfrm>
            <a:off x="4648925" y="543975"/>
            <a:ext cx="4050600" cy="3060000"/>
          </a:xfrm>
          <a:prstGeom prst="rect">
            <a:avLst/>
          </a:prstGeom>
          <a:solidFill>
            <a:srgbClr val="EFEFEF"/>
          </a:solidFill>
          <a:ln>
            <a:noFill/>
          </a:ln>
          <a:effectLst>
            <a:outerShdw blurRad="57150" dist="19050" dir="5400000" algn="bl" rotWithShape="0">
              <a:srgbClr val="000000">
                <a:alpha val="49803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lang="en-US"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Token Stream</a:t>
            </a:r>
            <a:endParaRPr sz="13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441" name="Google Shape;441;p21"/>
          <p:cNvGrpSpPr/>
          <p:nvPr/>
        </p:nvGrpSpPr>
        <p:grpSpPr>
          <a:xfrm>
            <a:off x="1504401" y="1329900"/>
            <a:ext cx="485700" cy="700200"/>
            <a:chOff x="378775" y="1640775"/>
            <a:chExt cx="485700" cy="700200"/>
          </a:xfrm>
        </p:grpSpPr>
        <p:sp>
          <p:nvSpPr>
            <p:cNvPr id="442" name="Google Shape;442;p21"/>
            <p:cNvSpPr/>
            <p:nvPr/>
          </p:nvSpPr>
          <p:spPr>
            <a:xfrm>
              <a:off x="475975" y="1923375"/>
              <a:ext cx="291300" cy="417600"/>
            </a:xfrm>
            <a:prstGeom prst="downArrow">
              <a:avLst>
                <a:gd name="adj1" fmla="val 50000"/>
                <a:gd name="adj2" fmla="val 50000"/>
              </a:avLst>
            </a:prstGeom>
            <a:solidFill>
              <a:srgbClr val="FFD966"/>
            </a:solidFill>
            <a:ln w="19050" cap="flat" cmpd="sng">
              <a:solidFill>
                <a:srgbClr val="BF9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43" name="Google Shape;443;p21"/>
            <p:cNvSpPr txBox="1"/>
            <p:nvPr/>
          </p:nvSpPr>
          <p:spPr>
            <a:xfrm>
              <a:off x="378775" y="1640775"/>
              <a:ext cx="485700" cy="2826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lang="en-US" sz="1400" b="1" i="0" u="none" strike="noStrike" cap="none">
                  <a:solidFill>
                    <a:srgbClr val="BF9000"/>
                  </a:solidFill>
                  <a:latin typeface="Calibri"/>
                  <a:ea typeface="Calibri"/>
                  <a:cs typeface="Calibri"/>
                  <a:sym typeface="Calibri"/>
                </a:rPr>
                <a:t>curr</a:t>
              </a:r>
              <a:endParaRPr sz="1400" b="1" i="0" u="none" strike="noStrike" cap="none">
                <a:solidFill>
                  <a:srgbClr val="BF9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444" name="Google Shape;444;p21"/>
          <p:cNvSpPr txBox="1"/>
          <p:nvPr/>
        </p:nvSpPr>
        <p:spPr>
          <a:xfrm>
            <a:off x="480950" y="2819488"/>
            <a:ext cx="22875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1" i="0" u="none" strike="noStrike" cap="none">
                <a:solidFill>
                  <a:srgbClr val="BF9000"/>
                </a:solidFill>
                <a:latin typeface="Calibri"/>
                <a:ea typeface="Calibri"/>
                <a:cs typeface="Calibri"/>
                <a:sym typeface="Calibri"/>
              </a:rPr>
              <a:t>Accumulated:   </a:t>
            </a:r>
            <a:endParaRPr sz="1800" b="1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445" name="Google Shape;445;p21"/>
          <p:cNvSpPr/>
          <p:nvPr/>
        </p:nvSpPr>
        <p:spPr>
          <a:xfrm>
            <a:off x="4844250" y="733350"/>
            <a:ext cx="1174800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SEMICOLON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446" name="Google Shape;446;p21"/>
          <p:cNvSpPr/>
          <p:nvPr/>
        </p:nvSpPr>
        <p:spPr>
          <a:xfrm>
            <a:off x="6152600" y="733350"/>
            <a:ext cx="609600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LET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4" name="Google Shape;366;p16">
            <a:extLst>
              <a:ext uri="{FF2B5EF4-FFF2-40B4-BE49-F238E27FC236}">
                <a16:creationId xmlns:a16="http://schemas.microsoft.com/office/drawing/2014/main" id="{6713E947-B8AF-70D2-CEDA-AE1C489610A4}"/>
              </a:ext>
            </a:extLst>
          </p:cNvPr>
          <p:cNvSpPr txBox="1">
            <a:spLocks/>
          </p:cNvSpPr>
          <p:nvPr/>
        </p:nvSpPr>
        <p:spPr>
          <a:xfrm>
            <a:off x="396875" y="3945432"/>
            <a:ext cx="8302650" cy="31816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60680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Clr>
                <a:srgbClr val="4B2A85"/>
              </a:buClr>
              <a:buSzPts val="2080"/>
              <a:buFont typeface="Noto Sans Symbols"/>
              <a:buChar char="❖"/>
              <a:defRPr sz="2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2269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Clr>
                <a:srgbClr val="4B2A85"/>
              </a:buClr>
              <a:buSzPts val="2420"/>
              <a:buFont typeface="Noto Sans Symbols"/>
              <a:buChar char="▪"/>
              <a:defRPr sz="2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6830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4B2A85"/>
              </a:buClr>
              <a:buSzPts val="22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4B2A85"/>
              </a:buClr>
              <a:buSzPts val="1800"/>
              <a:buFont typeface="Calibri"/>
              <a:buChar char="–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4B2A85"/>
              </a:buClr>
              <a:buSzPts val="1800"/>
              <a:buFont typeface="Calibri"/>
              <a:buChar char="»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347472" indent="-347472"/>
            <a:r>
              <a:rPr lang="en-US" dirty="0"/>
              <a:t>How can we take a line of code in Jack and convert this into a token stream?</a:t>
            </a:r>
          </a:p>
          <a:p>
            <a:pPr marL="640080" lvl="1" indent="-283464"/>
            <a:r>
              <a:rPr lang="en-US" dirty="0"/>
              <a:t>Keep cursor on current char</a:t>
            </a:r>
          </a:p>
          <a:p>
            <a:pPr marL="640080" lvl="1" indent="-283464"/>
            <a:r>
              <a:rPr lang="en-US" dirty="0"/>
              <a:t>Break off a token when we complete one</a:t>
            </a:r>
          </a:p>
          <a:p>
            <a:pPr marL="640080" lvl="1" indent="-283464"/>
            <a:r>
              <a:rPr lang="en-US" dirty="0"/>
              <a:t>If the next char could be part of this token, accumulate it</a:t>
            </a:r>
          </a:p>
          <a:p>
            <a:pPr marL="347472" indent="-215392">
              <a:buFont typeface="Noto Sans Symbols"/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3" name="Google Shape;453;p55"/>
          <p:cNvSpPr/>
          <p:nvPr/>
        </p:nvSpPr>
        <p:spPr>
          <a:xfrm>
            <a:off x="1942800" y="2832550"/>
            <a:ext cx="951900" cy="365100"/>
          </a:xfrm>
          <a:prstGeom prst="rect">
            <a:avLst/>
          </a:prstGeom>
          <a:solidFill>
            <a:srgbClr val="FFD96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54" name="Google Shape;454;p55"/>
          <p:cNvSpPr txBox="1">
            <a:spLocks noGrp="1"/>
          </p:cNvSpPr>
          <p:nvPr>
            <p:ph type="title"/>
          </p:nvPr>
        </p:nvSpPr>
        <p:spPr>
          <a:xfrm>
            <a:off x="357025" y="435675"/>
            <a:ext cx="4092000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The Scanner: How?</a:t>
            </a:r>
            <a:endParaRPr/>
          </a:p>
        </p:txBody>
      </p:sp>
      <p:sp>
        <p:nvSpPr>
          <p:cNvPr id="455" name="Google Shape;455;p55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18</a:t>
            </a:fld>
            <a:endParaRPr/>
          </a:p>
        </p:txBody>
      </p:sp>
      <p:sp>
        <p:nvSpPr>
          <p:cNvPr id="456" name="Google Shape;456;p55"/>
          <p:cNvSpPr/>
          <p:nvPr/>
        </p:nvSpPr>
        <p:spPr>
          <a:xfrm>
            <a:off x="480950" y="1796200"/>
            <a:ext cx="3159300" cy="878400"/>
          </a:xfrm>
          <a:prstGeom prst="rect">
            <a:avLst/>
          </a:prstGeom>
          <a:solidFill>
            <a:srgbClr val="EFEFEF"/>
          </a:solidFill>
          <a:ln>
            <a:noFill/>
          </a:ln>
          <a:effectLst>
            <a:outerShdw blurRad="57150" dist="19050" dir="5400000" algn="bl" rotWithShape="0">
              <a:srgbClr val="000000">
                <a:alpha val="49803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9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; let bar=10;</a:t>
            </a:r>
            <a:endParaRPr/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lang="en-US"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Jack</a:t>
            </a:r>
            <a:endParaRPr sz="13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57" name="Google Shape;457;p55"/>
          <p:cNvSpPr/>
          <p:nvPr/>
        </p:nvSpPr>
        <p:spPr>
          <a:xfrm>
            <a:off x="4648925" y="543975"/>
            <a:ext cx="4050600" cy="3060000"/>
          </a:xfrm>
          <a:prstGeom prst="rect">
            <a:avLst/>
          </a:prstGeom>
          <a:solidFill>
            <a:srgbClr val="EFEFEF"/>
          </a:solidFill>
          <a:ln>
            <a:noFill/>
          </a:ln>
          <a:effectLst>
            <a:outerShdw blurRad="57150" dist="19050" dir="5400000" algn="bl" rotWithShape="0">
              <a:srgbClr val="000000">
                <a:alpha val="49803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lang="en-US"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Token Stream</a:t>
            </a:r>
            <a:endParaRPr sz="13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458" name="Google Shape;458;p55"/>
          <p:cNvGrpSpPr/>
          <p:nvPr/>
        </p:nvGrpSpPr>
        <p:grpSpPr>
          <a:xfrm>
            <a:off x="1734187" y="1329900"/>
            <a:ext cx="485700" cy="700200"/>
            <a:chOff x="378775" y="1640775"/>
            <a:chExt cx="485700" cy="700200"/>
          </a:xfrm>
        </p:grpSpPr>
        <p:sp>
          <p:nvSpPr>
            <p:cNvPr id="459" name="Google Shape;459;p55"/>
            <p:cNvSpPr/>
            <p:nvPr/>
          </p:nvSpPr>
          <p:spPr>
            <a:xfrm>
              <a:off x="475975" y="1923375"/>
              <a:ext cx="291300" cy="417600"/>
            </a:xfrm>
            <a:prstGeom prst="downArrow">
              <a:avLst>
                <a:gd name="adj1" fmla="val 50000"/>
                <a:gd name="adj2" fmla="val 50000"/>
              </a:avLst>
            </a:prstGeom>
            <a:solidFill>
              <a:srgbClr val="FFD966"/>
            </a:solidFill>
            <a:ln w="19050" cap="flat" cmpd="sng">
              <a:solidFill>
                <a:srgbClr val="BF9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60" name="Google Shape;460;p55"/>
            <p:cNvSpPr txBox="1"/>
            <p:nvPr/>
          </p:nvSpPr>
          <p:spPr>
            <a:xfrm>
              <a:off x="378775" y="1640775"/>
              <a:ext cx="485700" cy="2826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lang="en-US" sz="1400" b="1" i="0" u="none" strike="noStrike" cap="none">
                  <a:solidFill>
                    <a:srgbClr val="BF9000"/>
                  </a:solidFill>
                  <a:latin typeface="Calibri"/>
                  <a:ea typeface="Calibri"/>
                  <a:cs typeface="Calibri"/>
                  <a:sym typeface="Calibri"/>
                </a:rPr>
                <a:t>curr</a:t>
              </a:r>
              <a:endParaRPr sz="1400" b="1" i="0" u="none" strike="noStrike" cap="none">
                <a:solidFill>
                  <a:srgbClr val="BF9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461" name="Google Shape;461;p55"/>
          <p:cNvSpPr txBox="1"/>
          <p:nvPr/>
        </p:nvSpPr>
        <p:spPr>
          <a:xfrm>
            <a:off x="480950" y="2832550"/>
            <a:ext cx="22875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1" i="0" u="none" strike="noStrike" cap="none" dirty="0">
                <a:solidFill>
                  <a:srgbClr val="BF9000"/>
                </a:solidFill>
                <a:latin typeface="Calibri"/>
                <a:ea typeface="Calibri"/>
                <a:cs typeface="Calibri"/>
                <a:sym typeface="Calibri"/>
              </a:rPr>
              <a:t>Accumulated:   </a:t>
            </a:r>
            <a:r>
              <a:rPr lang="en-US" sz="18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b</a:t>
            </a:r>
            <a:endParaRPr sz="18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462" name="Google Shape;462;p55"/>
          <p:cNvSpPr/>
          <p:nvPr/>
        </p:nvSpPr>
        <p:spPr>
          <a:xfrm>
            <a:off x="4844250" y="733350"/>
            <a:ext cx="1174800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SEMICOLON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463" name="Google Shape;463;p55"/>
          <p:cNvSpPr/>
          <p:nvPr/>
        </p:nvSpPr>
        <p:spPr>
          <a:xfrm>
            <a:off x="6152600" y="733350"/>
            <a:ext cx="609600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LET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4" name="Google Shape;366;p16">
            <a:extLst>
              <a:ext uri="{FF2B5EF4-FFF2-40B4-BE49-F238E27FC236}">
                <a16:creationId xmlns:a16="http://schemas.microsoft.com/office/drawing/2014/main" id="{286895EA-32C9-7B5E-CEA4-CDE079E6915A}"/>
              </a:ext>
            </a:extLst>
          </p:cNvPr>
          <p:cNvSpPr txBox="1">
            <a:spLocks/>
          </p:cNvSpPr>
          <p:nvPr/>
        </p:nvSpPr>
        <p:spPr>
          <a:xfrm>
            <a:off x="396875" y="3945432"/>
            <a:ext cx="8302650" cy="31816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60680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Clr>
                <a:srgbClr val="4B2A85"/>
              </a:buClr>
              <a:buSzPts val="2080"/>
              <a:buFont typeface="Noto Sans Symbols"/>
              <a:buChar char="❖"/>
              <a:defRPr sz="2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2269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Clr>
                <a:srgbClr val="4B2A85"/>
              </a:buClr>
              <a:buSzPts val="2420"/>
              <a:buFont typeface="Noto Sans Symbols"/>
              <a:buChar char="▪"/>
              <a:defRPr sz="2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6830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4B2A85"/>
              </a:buClr>
              <a:buSzPts val="22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4B2A85"/>
              </a:buClr>
              <a:buSzPts val="1800"/>
              <a:buFont typeface="Calibri"/>
              <a:buChar char="–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4B2A85"/>
              </a:buClr>
              <a:buSzPts val="1800"/>
              <a:buFont typeface="Calibri"/>
              <a:buChar char="»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347472" indent="-347472"/>
            <a:r>
              <a:rPr lang="en-US" dirty="0"/>
              <a:t>How can we take a line of code in Jack and convert this into a token stream?</a:t>
            </a:r>
          </a:p>
          <a:p>
            <a:pPr marL="640080" lvl="1" indent="-283464"/>
            <a:r>
              <a:rPr lang="en-US" dirty="0"/>
              <a:t>Keep cursor on current char</a:t>
            </a:r>
          </a:p>
          <a:p>
            <a:pPr marL="640080" lvl="1" indent="-283464"/>
            <a:r>
              <a:rPr lang="en-US" dirty="0"/>
              <a:t>Break off a token when we complete one</a:t>
            </a:r>
          </a:p>
          <a:p>
            <a:pPr marL="640080" lvl="1" indent="-283464"/>
            <a:r>
              <a:rPr lang="en-US" dirty="0"/>
              <a:t>If the next char could be part of this token, accumulate it</a:t>
            </a:r>
          </a:p>
          <a:p>
            <a:pPr marL="347472" indent="-215392">
              <a:buFont typeface="Noto Sans Symbols"/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0" name="Google Shape;470;p59"/>
          <p:cNvSpPr/>
          <p:nvPr/>
        </p:nvSpPr>
        <p:spPr>
          <a:xfrm>
            <a:off x="1942800" y="2832550"/>
            <a:ext cx="951900" cy="365100"/>
          </a:xfrm>
          <a:prstGeom prst="rect">
            <a:avLst/>
          </a:prstGeom>
          <a:solidFill>
            <a:srgbClr val="FFD96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71" name="Google Shape;471;p59"/>
          <p:cNvSpPr txBox="1">
            <a:spLocks noGrp="1"/>
          </p:cNvSpPr>
          <p:nvPr>
            <p:ph type="title"/>
          </p:nvPr>
        </p:nvSpPr>
        <p:spPr>
          <a:xfrm>
            <a:off x="357025" y="435675"/>
            <a:ext cx="4092000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The Scanner: How?</a:t>
            </a:r>
            <a:endParaRPr/>
          </a:p>
        </p:txBody>
      </p:sp>
      <p:sp>
        <p:nvSpPr>
          <p:cNvPr id="472" name="Google Shape;472;p59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19</a:t>
            </a:fld>
            <a:endParaRPr/>
          </a:p>
        </p:txBody>
      </p:sp>
      <p:sp>
        <p:nvSpPr>
          <p:cNvPr id="473" name="Google Shape;473;p59"/>
          <p:cNvSpPr/>
          <p:nvPr/>
        </p:nvSpPr>
        <p:spPr>
          <a:xfrm>
            <a:off x="480950" y="1796200"/>
            <a:ext cx="3159300" cy="878400"/>
          </a:xfrm>
          <a:prstGeom prst="rect">
            <a:avLst/>
          </a:prstGeom>
          <a:solidFill>
            <a:srgbClr val="EFEFEF"/>
          </a:solidFill>
          <a:ln>
            <a:noFill/>
          </a:ln>
          <a:effectLst>
            <a:outerShdw blurRad="57150" dist="19050" dir="5400000" algn="bl" rotWithShape="0">
              <a:srgbClr val="000000">
                <a:alpha val="49803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9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; let bar=10;</a:t>
            </a:r>
            <a:endParaRPr/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lang="en-US"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Jack</a:t>
            </a:r>
            <a:endParaRPr sz="13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74" name="Google Shape;474;p59"/>
          <p:cNvSpPr/>
          <p:nvPr/>
        </p:nvSpPr>
        <p:spPr>
          <a:xfrm>
            <a:off x="4648925" y="543975"/>
            <a:ext cx="4050600" cy="3060000"/>
          </a:xfrm>
          <a:prstGeom prst="rect">
            <a:avLst/>
          </a:prstGeom>
          <a:solidFill>
            <a:srgbClr val="EFEFEF"/>
          </a:solidFill>
          <a:ln>
            <a:noFill/>
          </a:ln>
          <a:effectLst>
            <a:outerShdw blurRad="57150" dist="19050" dir="5400000" algn="bl" rotWithShape="0">
              <a:srgbClr val="000000">
                <a:alpha val="49803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lang="en-US"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Token Stream</a:t>
            </a:r>
            <a:endParaRPr sz="13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475" name="Google Shape;475;p59"/>
          <p:cNvGrpSpPr/>
          <p:nvPr/>
        </p:nvGrpSpPr>
        <p:grpSpPr>
          <a:xfrm>
            <a:off x="1974503" y="1329900"/>
            <a:ext cx="485700" cy="700200"/>
            <a:chOff x="378775" y="1640775"/>
            <a:chExt cx="485700" cy="700200"/>
          </a:xfrm>
        </p:grpSpPr>
        <p:sp>
          <p:nvSpPr>
            <p:cNvPr id="476" name="Google Shape;476;p59"/>
            <p:cNvSpPr/>
            <p:nvPr/>
          </p:nvSpPr>
          <p:spPr>
            <a:xfrm>
              <a:off x="475975" y="1923375"/>
              <a:ext cx="291300" cy="417600"/>
            </a:xfrm>
            <a:prstGeom prst="downArrow">
              <a:avLst>
                <a:gd name="adj1" fmla="val 50000"/>
                <a:gd name="adj2" fmla="val 50000"/>
              </a:avLst>
            </a:prstGeom>
            <a:solidFill>
              <a:srgbClr val="FFD966"/>
            </a:solidFill>
            <a:ln w="19050" cap="flat" cmpd="sng">
              <a:solidFill>
                <a:srgbClr val="BF9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77" name="Google Shape;477;p59"/>
            <p:cNvSpPr txBox="1"/>
            <p:nvPr/>
          </p:nvSpPr>
          <p:spPr>
            <a:xfrm>
              <a:off x="378775" y="1640775"/>
              <a:ext cx="485700" cy="2826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lang="en-US" sz="1400" b="1" i="0" u="none" strike="noStrike" cap="none">
                  <a:solidFill>
                    <a:srgbClr val="BF9000"/>
                  </a:solidFill>
                  <a:latin typeface="Calibri"/>
                  <a:ea typeface="Calibri"/>
                  <a:cs typeface="Calibri"/>
                  <a:sym typeface="Calibri"/>
                </a:rPr>
                <a:t>curr</a:t>
              </a:r>
              <a:endParaRPr sz="1400" b="1" i="0" u="none" strike="noStrike" cap="none">
                <a:solidFill>
                  <a:srgbClr val="BF9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478" name="Google Shape;478;p59"/>
          <p:cNvSpPr txBox="1"/>
          <p:nvPr/>
        </p:nvSpPr>
        <p:spPr>
          <a:xfrm>
            <a:off x="480950" y="2832550"/>
            <a:ext cx="22875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1" i="0" u="none" strike="noStrike" cap="none">
                <a:solidFill>
                  <a:srgbClr val="BF9000"/>
                </a:solidFill>
                <a:latin typeface="Calibri"/>
                <a:ea typeface="Calibri"/>
                <a:cs typeface="Calibri"/>
                <a:sym typeface="Calibri"/>
              </a:rPr>
              <a:t>Accumulated:   </a:t>
            </a:r>
            <a:r>
              <a:rPr lang="en-US" sz="18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ba</a:t>
            </a:r>
            <a:endParaRPr sz="18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479" name="Google Shape;479;p59"/>
          <p:cNvSpPr/>
          <p:nvPr/>
        </p:nvSpPr>
        <p:spPr>
          <a:xfrm>
            <a:off x="4844250" y="733350"/>
            <a:ext cx="1174800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SEMICOLON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480" name="Google Shape;480;p59"/>
          <p:cNvSpPr/>
          <p:nvPr/>
        </p:nvSpPr>
        <p:spPr>
          <a:xfrm>
            <a:off x="6152600" y="733350"/>
            <a:ext cx="609600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LET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4" name="Google Shape;366;p16">
            <a:extLst>
              <a:ext uri="{FF2B5EF4-FFF2-40B4-BE49-F238E27FC236}">
                <a16:creationId xmlns:a16="http://schemas.microsoft.com/office/drawing/2014/main" id="{E4584256-452C-0E08-3772-1C851AAED146}"/>
              </a:ext>
            </a:extLst>
          </p:cNvPr>
          <p:cNvSpPr txBox="1">
            <a:spLocks/>
          </p:cNvSpPr>
          <p:nvPr/>
        </p:nvSpPr>
        <p:spPr>
          <a:xfrm>
            <a:off x="396875" y="3945432"/>
            <a:ext cx="8302650" cy="31816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60680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Clr>
                <a:srgbClr val="4B2A85"/>
              </a:buClr>
              <a:buSzPts val="2080"/>
              <a:buFont typeface="Noto Sans Symbols"/>
              <a:buChar char="❖"/>
              <a:defRPr sz="2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2269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Clr>
                <a:srgbClr val="4B2A85"/>
              </a:buClr>
              <a:buSzPts val="2420"/>
              <a:buFont typeface="Noto Sans Symbols"/>
              <a:buChar char="▪"/>
              <a:defRPr sz="2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6830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4B2A85"/>
              </a:buClr>
              <a:buSzPts val="22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4B2A85"/>
              </a:buClr>
              <a:buSzPts val="1800"/>
              <a:buFont typeface="Calibri"/>
              <a:buChar char="–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4B2A85"/>
              </a:buClr>
              <a:buSzPts val="1800"/>
              <a:buFont typeface="Calibri"/>
              <a:buChar char="»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347472" indent="-347472"/>
            <a:r>
              <a:rPr lang="en-US" dirty="0"/>
              <a:t>How can we take a line of code in Jack and convert this into a token stream?</a:t>
            </a:r>
          </a:p>
          <a:p>
            <a:pPr marL="640080" lvl="1" indent="-283464"/>
            <a:r>
              <a:rPr lang="en-US" dirty="0"/>
              <a:t>Keep cursor on current char</a:t>
            </a:r>
          </a:p>
          <a:p>
            <a:pPr marL="640080" lvl="1" indent="-283464"/>
            <a:r>
              <a:rPr lang="en-US" dirty="0"/>
              <a:t>Break off a token when we complete one</a:t>
            </a:r>
          </a:p>
          <a:p>
            <a:pPr marL="640080" lvl="1" indent="-283464"/>
            <a:r>
              <a:rPr lang="en-US" dirty="0"/>
              <a:t>If the next char could be part of this token, accumulate it</a:t>
            </a:r>
          </a:p>
          <a:p>
            <a:pPr marL="347472" indent="-215392">
              <a:buFont typeface="Noto Sans Symbols"/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4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dirty="0"/>
              <a:t>Lecture Outline</a:t>
            </a:r>
            <a:endParaRPr dirty="0"/>
          </a:p>
        </p:txBody>
      </p:sp>
      <p:sp>
        <p:nvSpPr>
          <p:cNvPr id="42" name="Google Shape;42;p4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b="1" dirty="0">
                <a:solidFill>
                  <a:srgbClr val="4B2A85"/>
                </a:solidFill>
              </a:rPr>
              <a:t>Meeting with a Professor</a:t>
            </a:r>
            <a:endParaRPr b="1" dirty="0">
              <a:solidFill>
                <a:srgbClr val="4B2A85"/>
              </a:solidFill>
            </a:endParaRPr>
          </a:p>
          <a:p>
            <a:pPr marL="640080" lvl="1" indent="-283464"/>
            <a:r>
              <a:rPr lang="en-US" b="1" dirty="0">
                <a:solidFill>
                  <a:srgbClr val="4B2A85"/>
                </a:solidFill>
              </a:rPr>
              <a:t>How to Connect with Professors</a:t>
            </a:r>
          </a:p>
          <a:p>
            <a:pPr marL="640080" lvl="1" indent="-283464"/>
            <a:r>
              <a:rPr lang="en-US" b="1" dirty="0">
                <a:solidFill>
                  <a:srgbClr val="4B2A85"/>
                </a:solidFill>
              </a:rPr>
              <a:t>How Connection with Professors Benefit Us</a:t>
            </a:r>
          </a:p>
          <a:p>
            <a:pPr marL="0" lvl="0" indent="0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endParaRPr dirty="0">
              <a:solidFill>
                <a:schemeClr val="tx1"/>
              </a:solidFill>
            </a:endParaRPr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>
                <a:solidFill>
                  <a:schemeClr val="tx1"/>
                </a:solidFill>
              </a:rPr>
              <a:t>Exploring the Compiler Phases</a:t>
            </a:r>
          </a:p>
          <a:p>
            <a:pPr marL="640080" lvl="1" indent="-283464"/>
            <a:r>
              <a:rPr lang="en-US" dirty="0">
                <a:solidFill>
                  <a:schemeClr val="tx1"/>
                </a:solidFill>
              </a:rPr>
              <a:t>Scanner: Process of Tokenizing an Input File</a:t>
            </a:r>
          </a:p>
          <a:p>
            <a:pPr marL="640080" lvl="1" indent="-283464"/>
            <a:r>
              <a:rPr lang="en-US" dirty="0">
                <a:solidFill>
                  <a:schemeClr val="tx1"/>
                </a:solidFill>
              </a:rPr>
              <a:t>Parser: Making Meaning From Tokens Through ASTs</a:t>
            </a:r>
          </a:p>
          <a:p>
            <a:pPr marL="640080" lvl="1" indent="-283464"/>
            <a:r>
              <a:rPr lang="en-US" dirty="0">
                <a:solidFill>
                  <a:schemeClr val="tx1"/>
                </a:solidFill>
              </a:rPr>
              <a:t>Type Checking, Optimization, and Code Generation</a:t>
            </a:r>
            <a:endParaRPr dirty="0">
              <a:solidFill>
                <a:schemeClr val="tx1"/>
              </a:solidFill>
            </a:endParaRPr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>
              <a:solidFill>
                <a:schemeClr val="tx1"/>
              </a:solidFill>
            </a:endParaRPr>
          </a:p>
          <a:p>
            <a:pPr marL="347472" lvl="0" indent="-347472"/>
            <a:r>
              <a:rPr lang="en-US" dirty="0">
                <a:solidFill>
                  <a:schemeClr val="tx1"/>
                </a:solidFill>
              </a:rPr>
              <a:t>Project 7 Overview</a:t>
            </a:r>
          </a:p>
          <a:p>
            <a:pPr marL="640080" lvl="1" indent="-283464"/>
            <a:r>
              <a:rPr lang="en-US" dirty="0">
                <a:solidFill>
                  <a:schemeClr val="tx1"/>
                </a:solidFill>
              </a:rPr>
              <a:t>Midterm Corrections, Professor Meeting Report</a:t>
            </a:r>
          </a:p>
        </p:txBody>
      </p:sp>
      <p:sp>
        <p:nvSpPr>
          <p:cNvPr id="43" name="Google Shape;43;p4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2</a:t>
            </a:fld>
            <a:endParaRPr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7" name="Google Shape;487;p60"/>
          <p:cNvSpPr/>
          <p:nvPr/>
        </p:nvSpPr>
        <p:spPr>
          <a:xfrm>
            <a:off x="1942800" y="2832550"/>
            <a:ext cx="951900" cy="365100"/>
          </a:xfrm>
          <a:prstGeom prst="rect">
            <a:avLst/>
          </a:prstGeom>
          <a:solidFill>
            <a:srgbClr val="FFD96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88" name="Google Shape;488;p60"/>
          <p:cNvSpPr txBox="1">
            <a:spLocks noGrp="1"/>
          </p:cNvSpPr>
          <p:nvPr>
            <p:ph type="title"/>
          </p:nvPr>
        </p:nvSpPr>
        <p:spPr>
          <a:xfrm>
            <a:off x="357025" y="435675"/>
            <a:ext cx="4092000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The Scanner: How?</a:t>
            </a:r>
            <a:endParaRPr/>
          </a:p>
        </p:txBody>
      </p:sp>
      <p:sp>
        <p:nvSpPr>
          <p:cNvPr id="489" name="Google Shape;489;p60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20</a:t>
            </a:fld>
            <a:endParaRPr/>
          </a:p>
        </p:txBody>
      </p:sp>
      <p:sp>
        <p:nvSpPr>
          <p:cNvPr id="490" name="Google Shape;490;p60"/>
          <p:cNvSpPr/>
          <p:nvPr/>
        </p:nvSpPr>
        <p:spPr>
          <a:xfrm>
            <a:off x="480950" y="1796200"/>
            <a:ext cx="3159300" cy="878400"/>
          </a:xfrm>
          <a:prstGeom prst="rect">
            <a:avLst/>
          </a:prstGeom>
          <a:solidFill>
            <a:srgbClr val="EFEFEF"/>
          </a:solidFill>
          <a:ln>
            <a:noFill/>
          </a:ln>
          <a:effectLst>
            <a:outerShdw blurRad="57150" dist="19050" dir="5400000" algn="bl" rotWithShape="0">
              <a:srgbClr val="000000">
                <a:alpha val="49803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9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; let bar=10;</a:t>
            </a:r>
            <a:endParaRPr/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lang="en-US"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Jack</a:t>
            </a:r>
            <a:endParaRPr sz="13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91" name="Google Shape;491;p60"/>
          <p:cNvSpPr/>
          <p:nvPr/>
        </p:nvSpPr>
        <p:spPr>
          <a:xfrm>
            <a:off x="4648925" y="543975"/>
            <a:ext cx="4050600" cy="3060000"/>
          </a:xfrm>
          <a:prstGeom prst="rect">
            <a:avLst/>
          </a:prstGeom>
          <a:solidFill>
            <a:srgbClr val="EFEFEF"/>
          </a:solidFill>
          <a:ln>
            <a:noFill/>
          </a:ln>
          <a:effectLst>
            <a:outerShdw blurRad="57150" dist="19050" dir="5400000" algn="bl" rotWithShape="0">
              <a:srgbClr val="000000">
                <a:alpha val="49803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lang="en-US"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Token Stream</a:t>
            </a:r>
            <a:endParaRPr sz="13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492" name="Google Shape;492;p60"/>
          <p:cNvGrpSpPr/>
          <p:nvPr/>
        </p:nvGrpSpPr>
        <p:grpSpPr>
          <a:xfrm>
            <a:off x="2188057" y="1329900"/>
            <a:ext cx="485700" cy="700200"/>
            <a:chOff x="378775" y="1640775"/>
            <a:chExt cx="485700" cy="700200"/>
          </a:xfrm>
        </p:grpSpPr>
        <p:sp>
          <p:nvSpPr>
            <p:cNvPr id="493" name="Google Shape;493;p60"/>
            <p:cNvSpPr/>
            <p:nvPr/>
          </p:nvSpPr>
          <p:spPr>
            <a:xfrm>
              <a:off x="475975" y="1923375"/>
              <a:ext cx="291300" cy="417600"/>
            </a:xfrm>
            <a:prstGeom prst="downArrow">
              <a:avLst>
                <a:gd name="adj1" fmla="val 50000"/>
                <a:gd name="adj2" fmla="val 50000"/>
              </a:avLst>
            </a:prstGeom>
            <a:solidFill>
              <a:srgbClr val="FFD966"/>
            </a:solidFill>
            <a:ln w="19050" cap="flat" cmpd="sng">
              <a:solidFill>
                <a:srgbClr val="BF9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94" name="Google Shape;494;p60"/>
            <p:cNvSpPr txBox="1"/>
            <p:nvPr/>
          </p:nvSpPr>
          <p:spPr>
            <a:xfrm>
              <a:off x="378775" y="1640775"/>
              <a:ext cx="485700" cy="2826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lang="en-US" sz="1400" b="1" i="0" u="none" strike="noStrike" cap="none">
                  <a:solidFill>
                    <a:srgbClr val="BF9000"/>
                  </a:solidFill>
                  <a:latin typeface="Calibri"/>
                  <a:ea typeface="Calibri"/>
                  <a:cs typeface="Calibri"/>
                  <a:sym typeface="Calibri"/>
                </a:rPr>
                <a:t>curr</a:t>
              </a:r>
              <a:endParaRPr sz="1400" b="1" i="0" u="none" strike="noStrike" cap="none">
                <a:solidFill>
                  <a:srgbClr val="BF9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495" name="Google Shape;495;p60"/>
          <p:cNvSpPr txBox="1"/>
          <p:nvPr/>
        </p:nvSpPr>
        <p:spPr>
          <a:xfrm>
            <a:off x="480950" y="2832550"/>
            <a:ext cx="22875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1" i="0" u="none" strike="noStrike" cap="none">
                <a:solidFill>
                  <a:srgbClr val="BF9000"/>
                </a:solidFill>
                <a:latin typeface="Calibri"/>
                <a:ea typeface="Calibri"/>
                <a:cs typeface="Calibri"/>
                <a:sym typeface="Calibri"/>
              </a:rPr>
              <a:t>Accumulated:   </a:t>
            </a:r>
            <a:r>
              <a:rPr lang="en-US" sz="18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bar</a:t>
            </a:r>
            <a:endParaRPr sz="18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496" name="Google Shape;496;p60"/>
          <p:cNvSpPr/>
          <p:nvPr/>
        </p:nvSpPr>
        <p:spPr>
          <a:xfrm>
            <a:off x="4844250" y="733350"/>
            <a:ext cx="1174800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SEMICOLON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497" name="Google Shape;497;p60"/>
          <p:cNvSpPr/>
          <p:nvPr/>
        </p:nvSpPr>
        <p:spPr>
          <a:xfrm>
            <a:off x="6152600" y="733350"/>
            <a:ext cx="609600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LET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4" name="Google Shape;366;p16">
            <a:extLst>
              <a:ext uri="{FF2B5EF4-FFF2-40B4-BE49-F238E27FC236}">
                <a16:creationId xmlns:a16="http://schemas.microsoft.com/office/drawing/2014/main" id="{0AB67207-D203-3C72-FBB8-636EDEC63302}"/>
              </a:ext>
            </a:extLst>
          </p:cNvPr>
          <p:cNvSpPr txBox="1">
            <a:spLocks/>
          </p:cNvSpPr>
          <p:nvPr/>
        </p:nvSpPr>
        <p:spPr>
          <a:xfrm>
            <a:off x="396875" y="3945432"/>
            <a:ext cx="8302650" cy="31816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60680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Clr>
                <a:srgbClr val="4B2A85"/>
              </a:buClr>
              <a:buSzPts val="2080"/>
              <a:buFont typeface="Noto Sans Symbols"/>
              <a:buChar char="❖"/>
              <a:defRPr sz="2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2269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Clr>
                <a:srgbClr val="4B2A85"/>
              </a:buClr>
              <a:buSzPts val="2420"/>
              <a:buFont typeface="Noto Sans Symbols"/>
              <a:buChar char="▪"/>
              <a:defRPr sz="2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6830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4B2A85"/>
              </a:buClr>
              <a:buSzPts val="22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4B2A85"/>
              </a:buClr>
              <a:buSzPts val="1800"/>
              <a:buFont typeface="Calibri"/>
              <a:buChar char="–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4B2A85"/>
              </a:buClr>
              <a:buSzPts val="1800"/>
              <a:buFont typeface="Calibri"/>
              <a:buChar char="»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347472" indent="-347472"/>
            <a:r>
              <a:rPr lang="en-US" dirty="0"/>
              <a:t>How can we take a line of code in Jack and convert this into a token stream?</a:t>
            </a:r>
          </a:p>
          <a:p>
            <a:pPr marL="640080" lvl="1" indent="-283464"/>
            <a:r>
              <a:rPr lang="en-US" dirty="0"/>
              <a:t>Keep cursor on current char</a:t>
            </a:r>
          </a:p>
          <a:p>
            <a:pPr marL="640080" lvl="1" indent="-283464"/>
            <a:r>
              <a:rPr lang="en-US" dirty="0"/>
              <a:t>Break off a token when we complete one</a:t>
            </a:r>
          </a:p>
          <a:p>
            <a:pPr marL="640080" lvl="1" indent="-283464"/>
            <a:r>
              <a:rPr lang="en-US" dirty="0"/>
              <a:t>If the next char could be part of this token, accumulate it</a:t>
            </a:r>
          </a:p>
          <a:p>
            <a:pPr marL="347472" indent="-215392">
              <a:buFont typeface="Noto Sans Symbols"/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4" name="Google Shape;504;p61"/>
          <p:cNvSpPr/>
          <p:nvPr/>
        </p:nvSpPr>
        <p:spPr>
          <a:xfrm>
            <a:off x="1942800" y="2832550"/>
            <a:ext cx="951900" cy="365100"/>
          </a:xfrm>
          <a:prstGeom prst="rect">
            <a:avLst/>
          </a:prstGeom>
          <a:solidFill>
            <a:srgbClr val="FFD96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05" name="Google Shape;505;p61"/>
          <p:cNvSpPr txBox="1">
            <a:spLocks noGrp="1"/>
          </p:cNvSpPr>
          <p:nvPr>
            <p:ph type="title"/>
          </p:nvPr>
        </p:nvSpPr>
        <p:spPr>
          <a:xfrm>
            <a:off x="357025" y="435675"/>
            <a:ext cx="4092000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The Scanner: How?</a:t>
            </a:r>
            <a:endParaRPr/>
          </a:p>
        </p:txBody>
      </p:sp>
      <p:sp>
        <p:nvSpPr>
          <p:cNvPr id="506" name="Google Shape;506;p61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21</a:t>
            </a:fld>
            <a:endParaRPr/>
          </a:p>
        </p:txBody>
      </p:sp>
      <p:sp>
        <p:nvSpPr>
          <p:cNvPr id="507" name="Google Shape;507;p61"/>
          <p:cNvSpPr/>
          <p:nvPr/>
        </p:nvSpPr>
        <p:spPr>
          <a:xfrm>
            <a:off x="480950" y="1796200"/>
            <a:ext cx="3159300" cy="878400"/>
          </a:xfrm>
          <a:prstGeom prst="rect">
            <a:avLst/>
          </a:prstGeom>
          <a:solidFill>
            <a:srgbClr val="EFEFEF"/>
          </a:solidFill>
          <a:ln>
            <a:noFill/>
          </a:ln>
          <a:effectLst>
            <a:outerShdw blurRad="57150" dist="19050" dir="5400000" algn="bl" rotWithShape="0">
              <a:srgbClr val="000000">
                <a:alpha val="49803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9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; let bar=10;</a:t>
            </a:r>
            <a:endParaRPr/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lang="en-US"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Jack</a:t>
            </a:r>
            <a:endParaRPr sz="13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08" name="Google Shape;508;p61"/>
          <p:cNvSpPr/>
          <p:nvPr/>
        </p:nvSpPr>
        <p:spPr>
          <a:xfrm>
            <a:off x="4648925" y="543975"/>
            <a:ext cx="4050600" cy="3060000"/>
          </a:xfrm>
          <a:prstGeom prst="rect">
            <a:avLst/>
          </a:prstGeom>
          <a:solidFill>
            <a:srgbClr val="EFEFEF"/>
          </a:solidFill>
          <a:ln>
            <a:noFill/>
          </a:ln>
          <a:effectLst>
            <a:outerShdw blurRad="57150" dist="19050" dir="5400000" algn="bl" rotWithShape="0">
              <a:srgbClr val="000000">
                <a:alpha val="49803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lang="en-US"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Token Stream</a:t>
            </a:r>
            <a:endParaRPr sz="13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509" name="Google Shape;509;p61"/>
          <p:cNvGrpSpPr/>
          <p:nvPr/>
        </p:nvGrpSpPr>
        <p:grpSpPr>
          <a:xfrm>
            <a:off x="2404016" y="1320200"/>
            <a:ext cx="485700" cy="700200"/>
            <a:chOff x="378775" y="1640775"/>
            <a:chExt cx="485700" cy="700200"/>
          </a:xfrm>
        </p:grpSpPr>
        <p:sp>
          <p:nvSpPr>
            <p:cNvPr id="510" name="Google Shape;510;p61"/>
            <p:cNvSpPr/>
            <p:nvPr/>
          </p:nvSpPr>
          <p:spPr>
            <a:xfrm>
              <a:off x="475975" y="1923375"/>
              <a:ext cx="291300" cy="417600"/>
            </a:xfrm>
            <a:prstGeom prst="downArrow">
              <a:avLst>
                <a:gd name="adj1" fmla="val 50000"/>
                <a:gd name="adj2" fmla="val 50000"/>
              </a:avLst>
            </a:prstGeom>
            <a:solidFill>
              <a:srgbClr val="FFD966"/>
            </a:solidFill>
            <a:ln w="19050" cap="flat" cmpd="sng">
              <a:solidFill>
                <a:srgbClr val="BF9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11" name="Google Shape;511;p61"/>
            <p:cNvSpPr txBox="1"/>
            <p:nvPr/>
          </p:nvSpPr>
          <p:spPr>
            <a:xfrm>
              <a:off x="378775" y="1640775"/>
              <a:ext cx="485700" cy="2826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lang="en-US" sz="1400" b="1" i="0" u="none" strike="noStrike" cap="none">
                  <a:solidFill>
                    <a:srgbClr val="BF9000"/>
                  </a:solidFill>
                  <a:latin typeface="Calibri"/>
                  <a:ea typeface="Calibri"/>
                  <a:cs typeface="Calibri"/>
                  <a:sym typeface="Calibri"/>
                </a:rPr>
                <a:t>curr</a:t>
              </a:r>
              <a:endParaRPr sz="1400" b="1" i="0" u="none" strike="noStrike" cap="none">
                <a:solidFill>
                  <a:srgbClr val="BF9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512" name="Google Shape;512;p61"/>
          <p:cNvSpPr txBox="1"/>
          <p:nvPr/>
        </p:nvSpPr>
        <p:spPr>
          <a:xfrm>
            <a:off x="480950" y="2832550"/>
            <a:ext cx="22875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1" i="0" u="none" strike="noStrike" cap="none">
                <a:solidFill>
                  <a:srgbClr val="BF9000"/>
                </a:solidFill>
                <a:latin typeface="Calibri"/>
                <a:ea typeface="Calibri"/>
                <a:cs typeface="Calibri"/>
                <a:sym typeface="Calibri"/>
              </a:rPr>
              <a:t>Accumulated:   </a:t>
            </a:r>
            <a:r>
              <a:rPr lang="en-US" sz="18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=</a:t>
            </a:r>
            <a:endParaRPr sz="18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513" name="Google Shape;513;p61"/>
          <p:cNvSpPr/>
          <p:nvPr/>
        </p:nvSpPr>
        <p:spPr>
          <a:xfrm>
            <a:off x="4844250" y="733350"/>
            <a:ext cx="1174800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SEMICOLON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514" name="Google Shape;514;p61"/>
          <p:cNvSpPr/>
          <p:nvPr/>
        </p:nvSpPr>
        <p:spPr>
          <a:xfrm>
            <a:off x="6152600" y="733350"/>
            <a:ext cx="609600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LET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515" name="Google Shape;515;p61"/>
          <p:cNvSpPr/>
          <p:nvPr/>
        </p:nvSpPr>
        <p:spPr>
          <a:xfrm>
            <a:off x="6895750" y="733350"/>
            <a:ext cx="1032600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ID(bar)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4" name="Google Shape;366;p16">
            <a:extLst>
              <a:ext uri="{FF2B5EF4-FFF2-40B4-BE49-F238E27FC236}">
                <a16:creationId xmlns:a16="http://schemas.microsoft.com/office/drawing/2014/main" id="{08822EE0-88C9-A1D3-AD19-29FFF99AF163}"/>
              </a:ext>
            </a:extLst>
          </p:cNvPr>
          <p:cNvSpPr txBox="1">
            <a:spLocks/>
          </p:cNvSpPr>
          <p:nvPr/>
        </p:nvSpPr>
        <p:spPr>
          <a:xfrm>
            <a:off x="396875" y="3945432"/>
            <a:ext cx="8302650" cy="31816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60680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Clr>
                <a:srgbClr val="4B2A85"/>
              </a:buClr>
              <a:buSzPts val="2080"/>
              <a:buFont typeface="Noto Sans Symbols"/>
              <a:buChar char="❖"/>
              <a:defRPr sz="2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2269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Clr>
                <a:srgbClr val="4B2A85"/>
              </a:buClr>
              <a:buSzPts val="2420"/>
              <a:buFont typeface="Noto Sans Symbols"/>
              <a:buChar char="▪"/>
              <a:defRPr sz="2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6830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4B2A85"/>
              </a:buClr>
              <a:buSzPts val="22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4B2A85"/>
              </a:buClr>
              <a:buSzPts val="1800"/>
              <a:buFont typeface="Calibri"/>
              <a:buChar char="–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4B2A85"/>
              </a:buClr>
              <a:buSzPts val="1800"/>
              <a:buFont typeface="Calibri"/>
              <a:buChar char="»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347472" indent="-347472"/>
            <a:r>
              <a:rPr lang="en-US" dirty="0"/>
              <a:t>How can we take a line of code in Jack and convert this into a token stream?</a:t>
            </a:r>
          </a:p>
          <a:p>
            <a:pPr marL="640080" lvl="1" indent="-283464"/>
            <a:r>
              <a:rPr lang="en-US" dirty="0"/>
              <a:t>Keep cursor on current char</a:t>
            </a:r>
          </a:p>
          <a:p>
            <a:pPr marL="640080" lvl="1" indent="-283464"/>
            <a:r>
              <a:rPr lang="en-US" dirty="0"/>
              <a:t>Break off a token when we complete one</a:t>
            </a:r>
          </a:p>
          <a:p>
            <a:pPr marL="640080" lvl="1" indent="-283464"/>
            <a:r>
              <a:rPr lang="en-US" dirty="0"/>
              <a:t>If the next char could be part of this token, accumulate it</a:t>
            </a:r>
          </a:p>
          <a:p>
            <a:pPr marL="347472" indent="-215392">
              <a:buFont typeface="Noto Sans Symbols"/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" name="Google Shape;522;p62"/>
          <p:cNvSpPr/>
          <p:nvPr/>
        </p:nvSpPr>
        <p:spPr>
          <a:xfrm>
            <a:off x="1942800" y="2832550"/>
            <a:ext cx="951900" cy="365100"/>
          </a:xfrm>
          <a:prstGeom prst="rect">
            <a:avLst/>
          </a:prstGeom>
          <a:solidFill>
            <a:srgbClr val="FFD96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23" name="Google Shape;523;p62"/>
          <p:cNvSpPr txBox="1">
            <a:spLocks noGrp="1"/>
          </p:cNvSpPr>
          <p:nvPr>
            <p:ph type="title"/>
          </p:nvPr>
        </p:nvSpPr>
        <p:spPr>
          <a:xfrm>
            <a:off x="357025" y="435675"/>
            <a:ext cx="4092000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The Scanner: How?</a:t>
            </a:r>
            <a:endParaRPr/>
          </a:p>
        </p:txBody>
      </p:sp>
      <p:sp>
        <p:nvSpPr>
          <p:cNvPr id="524" name="Google Shape;524;p62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22</a:t>
            </a:fld>
            <a:endParaRPr/>
          </a:p>
        </p:txBody>
      </p:sp>
      <p:sp>
        <p:nvSpPr>
          <p:cNvPr id="525" name="Google Shape;525;p62"/>
          <p:cNvSpPr/>
          <p:nvPr/>
        </p:nvSpPr>
        <p:spPr>
          <a:xfrm>
            <a:off x="480950" y="1796200"/>
            <a:ext cx="3159300" cy="878400"/>
          </a:xfrm>
          <a:prstGeom prst="rect">
            <a:avLst/>
          </a:prstGeom>
          <a:solidFill>
            <a:srgbClr val="EFEFEF"/>
          </a:solidFill>
          <a:ln>
            <a:noFill/>
          </a:ln>
          <a:effectLst>
            <a:outerShdw blurRad="57150" dist="19050" dir="5400000" algn="bl" rotWithShape="0">
              <a:srgbClr val="000000">
                <a:alpha val="49803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9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; let bar=10;</a:t>
            </a:r>
            <a:endParaRPr/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lang="en-US"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Jack</a:t>
            </a:r>
            <a:endParaRPr sz="13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26" name="Google Shape;526;p62"/>
          <p:cNvSpPr/>
          <p:nvPr/>
        </p:nvSpPr>
        <p:spPr>
          <a:xfrm>
            <a:off x="4648925" y="543975"/>
            <a:ext cx="4050600" cy="3060000"/>
          </a:xfrm>
          <a:prstGeom prst="rect">
            <a:avLst/>
          </a:prstGeom>
          <a:solidFill>
            <a:srgbClr val="EFEFEF"/>
          </a:solidFill>
          <a:ln>
            <a:noFill/>
          </a:ln>
          <a:effectLst>
            <a:outerShdw blurRad="57150" dist="19050" dir="5400000" algn="bl" rotWithShape="0">
              <a:srgbClr val="000000">
                <a:alpha val="49803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lang="en-US"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Token Stream</a:t>
            </a:r>
            <a:endParaRPr sz="13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527" name="Google Shape;527;p62"/>
          <p:cNvGrpSpPr/>
          <p:nvPr/>
        </p:nvGrpSpPr>
        <p:grpSpPr>
          <a:xfrm>
            <a:off x="2640505" y="1329900"/>
            <a:ext cx="485700" cy="700200"/>
            <a:chOff x="378775" y="1640775"/>
            <a:chExt cx="485700" cy="700200"/>
          </a:xfrm>
        </p:grpSpPr>
        <p:sp>
          <p:nvSpPr>
            <p:cNvPr id="528" name="Google Shape;528;p62"/>
            <p:cNvSpPr/>
            <p:nvPr/>
          </p:nvSpPr>
          <p:spPr>
            <a:xfrm>
              <a:off x="475975" y="1923375"/>
              <a:ext cx="291300" cy="417600"/>
            </a:xfrm>
            <a:prstGeom prst="downArrow">
              <a:avLst>
                <a:gd name="adj1" fmla="val 50000"/>
                <a:gd name="adj2" fmla="val 50000"/>
              </a:avLst>
            </a:prstGeom>
            <a:solidFill>
              <a:srgbClr val="FFD966"/>
            </a:solidFill>
            <a:ln w="19050" cap="flat" cmpd="sng">
              <a:solidFill>
                <a:srgbClr val="BF9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29" name="Google Shape;529;p62"/>
            <p:cNvSpPr txBox="1"/>
            <p:nvPr/>
          </p:nvSpPr>
          <p:spPr>
            <a:xfrm>
              <a:off x="378775" y="1640775"/>
              <a:ext cx="485700" cy="2826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lang="en-US" sz="1400" b="1" i="0" u="none" strike="noStrike" cap="none">
                  <a:solidFill>
                    <a:srgbClr val="BF9000"/>
                  </a:solidFill>
                  <a:latin typeface="Calibri"/>
                  <a:ea typeface="Calibri"/>
                  <a:cs typeface="Calibri"/>
                  <a:sym typeface="Calibri"/>
                </a:rPr>
                <a:t>curr</a:t>
              </a:r>
              <a:endParaRPr sz="1400" b="1" i="0" u="none" strike="noStrike" cap="none">
                <a:solidFill>
                  <a:srgbClr val="BF9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530" name="Google Shape;530;p62"/>
          <p:cNvSpPr txBox="1"/>
          <p:nvPr/>
        </p:nvSpPr>
        <p:spPr>
          <a:xfrm>
            <a:off x="480950" y="2832550"/>
            <a:ext cx="22875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1" i="0" u="none" strike="noStrike" cap="none">
                <a:solidFill>
                  <a:srgbClr val="BF9000"/>
                </a:solidFill>
                <a:latin typeface="Calibri"/>
                <a:ea typeface="Calibri"/>
                <a:cs typeface="Calibri"/>
                <a:sym typeface="Calibri"/>
              </a:rPr>
              <a:t>Accumulated:   </a:t>
            </a:r>
            <a:r>
              <a:rPr lang="en-US" sz="18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1</a:t>
            </a:r>
            <a:endParaRPr sz="18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531" name="Google Shape;531;p62"/>
          <p:cNvSpPr/>
          <p:nvPr/>
        </p:nvSpPr>
        <p:spPr>
          <a:xfrm>
            <a:off x="4844250" y="733350"/>
            <a:ext cx="1174800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SEMICOLON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532" name="Google Shape;532;p62"/>
          <p:cNvSpPr/>
          <p:nvPr/>
        </p:nvSpPr>
        <p:spPr>
          <a:xfrm>
            <a:off x="6152600" y="733350"/>
            <a:ext cx="609600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LET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533" name="Google Shape;533;p62"/>
          <p:cNvSpPr/>
          <p:nvPr/>
        </p:nvSpPr>
        <p:spPr>
          <a:xfrm>
            <a:off x="6895750" y="733350"/>
            <a:ext cx="1032600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ID(bar)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534" name="Google Shape;534;p62"/>
          <p:cNvSpPr/>
          <p:nvPr/>
        </p:nvSpPr>
        <p:spPr>
          <a:xfrm>
            <a:off x="4844250" y="1150975"/>
            <a:ext cx="931800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EQUALS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4" name="Google Shape;366;p16">
            <a:extLst>
              <a:ext uri="{FF2B5EF4-FFF2-40B4-BE49-F238E27FC236}">
                <a16:creationId xmlns:a16="http://schemas.microsoft.com/office/drawing/2014/main" id="{98797B29-35DA-59E5-9131-D7092FD389CC}"/>
              </a:ext>
            </a:extLst>
          </p:cNvPr>
          <p:cNvSpPr txBox="1">
            <a:spLocks/>
          </p:cNvSpPr>
          <p:nvPr/>
        </p:nvSpPr>
        <p:spPr>
          <a:xfrm>
            <a:off x="396875" y="3945432"/>
            <a:ext cx="8302650" cy="31816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60680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Clr>
                <a:srgbClr val="4B2A85"/>
              </a:buClr>
              <a:buSzPts val="2080"/>
              <a:buFont typeface="Noto Sans Symbols"/>
              <a:buChar char="❖"/>
              <a:defRPr sz="2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2269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Clr>
                <a:srgbClr val="4B2A85"/>
              </a:buClr>
              <a:buSzPts val="2420"/>
              <a:buFont typeface="Noto Sans Symbols"/>
              <a:buChar char="▪"/>
              <a:defRPr sz="2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6830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4B2A85"/>
              </a:buClr>
              <a:buSzPts val="22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4B2A85"/>
              </a:buClr>
              <a:buSzPts val="1800"/>
              <a:buFont typeface="Calibri"/>
              <a:buChar char="–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4B2A85"/>
              </a:buClr>
              <a:buSzPts val="1800"/>
              <a:buFont typeface="Calibri"/>
              <a:buChar char="»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347472" indent="-347472"/>
            <a:r>
              <a:rPr lang="en-US" dirty="0"/>
              <a:t>How can we take a line of code in Jack and convert this into a token stream?</a:t>
            </a:r>
          </a:p>
          <a:p>
            <a:pPr marL="640080" lvl="1" indent="-283464"/>
            <a:r>
              <a:rPr lang="en-US" dirty="0"/>
              <a:t>Keep cursor on current char</a:t>
            </a:r>
          </a:p>
          <a:p>
            <a:pPr marL="640080" lvl="1" indent="-283464"/>
            <a:r>
              <a:rPr lang="en-US" dirty="0"/>
              <a:t>Break off a token when we complete one</a:t>
            </a:r>
          </a:p>
          <a:p>
            <a:pPr marL="640080" lvl="1" indent="-283464"/>
            <a:r>
              <a:rPr lang="en-US" dirty="0"/>
              <a:t>If the next char could be part of this token, accumulate it</a:t>
            </a:r>
          </a:p>
          <a:p>
            <a:pPr marL="347472" indent="-215392">
              <a:buFont typeface="Noto Sans Symbols"/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" name="Google Shape;522;p62"/>
          <p:cNvSpPr/>
          <p:nvPr/>
        </p:nvSpPr>
        <p:spPr>
          <a:xfrm>
            <a:off x="1942800" y="2832550"/>
            <a:ext cx="951900" cy="365100"/>
          </a:xfrm>
          <a:prstGeom prst="rect">
            <a:avLst/>
          </a:prstGeom>
          <a:solidFill>
            <a:srgbClr val="FFD96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23" name="Google Shape;523;p62"/>
          <p:cNvSpPr txBox="1">
            <a:spLocks noGrp="1"/>
          </p:cNvSpPr>
          <p:nvPr>
            <p:ph type="title"/>
          </p:nvPr>
        </p:nvSpPr>
        <p:spPr>
          <a:xfrm>
            <a:off x="357025" y="435675"/>
            <a:ext cx="4092000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The Scanner: How?</a:t>
            </a:r>
            <a:endParaRPr/>
          </a:p>
        </p:txBody>
      </p:sp>
      <p:sp>
        <p:nvSpPr>
          <p:cNvPr id="524" name="Google Shape;524;p62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23</a:t>
            </a:fld>
            <a:endParaRPr/>
          </a:p>
        </p:txBody>
      </p:sp>
      <p:sp>
        <p:nvSpPr>
          <p:cNvPr id="525" name="Google Shape;525;p62"/>
          <p:cNvSpPr/>
          <p:nvPr/>
        </p:nvSpPr>
        <p:spPr>
          <a:xfrm>
            <a:off x="480950" y="1796200"/>
            <a:ext cx="3159300" cy="878400"/>
          </a:xfrm>
          <a:prstGeom prst="rect">
            <a:avLst/>
          </a:prstGeom>
          <a:solidFill>
            <a:srgbClr val="EFEFEF"/>
          </a:solidFill>
          <a:ln>
            <a:noFill/>
          </a:ln>
          <a:effectLst>
            <a:outerShdw blurRad="57150" dist="19050" dir="5400000" algn="bl" rotWithShape="0">
              <a:srgbClr val="000000">
                <a:alpha val="49803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9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; let bar=10;</a:t>
            </a:r>
            <a:endParaRPr/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lang="en-US"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Jack</a:t>
            </a:r>
            <a:endParaRPr sz="13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26" name="Google Shape;526;p62"/>
          <p:cNvSpPr/>
          <p:nvPr/>
        </p:nvSpPr>
        <p:spPr>
          <a:xfrm>
            <a:off x="4648925" y="543975"/>
            <a:ext cx="4050600" cy="3060000"/>
          </a:xfrm>
          <a:prstGeom prst="rect">
            <a:avLst/>
          </a:prstGeom>
          <a:solidFill>
            <a:srgbClr val="EFEFEF"/>
          </a:solidFill>
          <a:ln>
            <a:noFill/>
          </a:ln>
          <a:effectLst>
            <a:outerShdw blurRad="57150" dist="19050" dir="5400000" algn="bl" rotWithShape="0">
              <a:srgbClr val="000000">
                <a:alpha val="49803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lang="en-US"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Token Stream</a:t>
            </a:r>
            <a:endParaRPr sz="13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527" name="Google Shape;527;p62"/>
          <p:cNvGrpSpPr/>
          <p:nvPr/>
        </p:nvGrpSpPr>
        <p:grpSpPr>
          <a:xfrm>
            <a:off x="2851518" y="1329900"/>
            <a:ext cx="485700" cy="700200"/>
            <a:chOff x="378775" y="1640775"/>
            <a:chExt cx="485700" cy="700200"/>
          </a:xfrm>
        </p:grpSpPr>
        <p:sp>
          <p:nvSpPr>
            <p:cNvPr id="528" name="Google Shape;528;p62"/>
            <p:cNvSpPr/>
            <p:nvPr/>
          </p:nvSpPr>
          <p:spPr>
            <a:xfrm>
              <a:off x="475975" y="1923375"/>
              <a:ext cx="291300" cy="417600"/>
            </a:xfrm>
            <a:prstGeom prst="downArrow">
              <a:avLst>
                <a:gd name="adj1" fmla="val 50000"/>
                <a:gd name="adj2" fmla="val 50000"/>
              </a:avLst>
            </a:prstGeom>
            <a:solidFill>
              <a:srgbClr val="FFD966"/>
            </a:solidFill>
            <a:ln w="19050" cap="flat" cmpd="sng">
              <a:solidFill>
                <a:srgbClr val="BF9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29" name="Google Shape;529;p62"/>
            <p:cNvSpPr txBox="1"/>
            <p:nvPr/>
          </p:nvSpPr>
          <p:spPr>
            <a:xfrm>
              <a:off x="378775" y="1640775"/>
              <a:ext cx="485700" cy="2826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lang="en-US" sz="1400" b="1" i="0" u="none" strike="noStrike" cap="none">
                  <a:solidFill>
                    <a:srgbClr val="BF9000"/>
                  </a:solidFill>
                  <a:latin typeface="Calibri"/>
                  <a:ea typeface="Calibri"/>
                  <a:cs typeface="Calibri"/>
                  <a:sym typeface="Calibri"/>
                </a:rPr>
                <a:t>curr</a:t>
              </a:r>
              <a:endParaRPr sz="1400" b="1" i="0" u="none" strike="noStrike" cap="none">
                <a:solidFill>
                  <a:srgbClr val="BF9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530" name="Google Shape;530;p62"/>
          <p:cNvSpPr txBox="1"/>
          <p:nvPr/>
        </p:nvSpPr>
        <p:spPr>
          <a:xfrm>
            <a:off x="480950" y="2832550"/>
            <a:ext cx="22875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1" i="0" u="none" strike="noStrike" cap="none" dirty="0">
                <a:solidFill>
                  <a:srgbClr val="BF9000"/>
                </a:solidFill>
                <a:latin typeface="Calibri"/>
                <a:ea typeface="Calibri"/>
                <a:cs typeface="Calibri"/>
                <a:sym typeface="Calibri"/>
              </a:rPr>
              <a:t>Accumulated:   </a:t>
            </a:r>
            <a:r>
              <a:rPr lang="en-US" sz="18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10</a:t>
            </a:r>
            <a:endParaRPr sz="18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531" name="Google Shape;531;p62"/>
          <p:cNvSpPr/>
          <p:nvPr/>
        </p:nvSpPr>
        <p:spPr>
          <a:xfrm>
            <a:off x="4844250" y="733350"/>
            <a:ext cx="1174800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SEMICOLON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532" name="Google Shape;532;p62"/>
          <p:cNvSpPr/>
          <p:nvPr/>
        </p:nvSpPr>
        <p:spPr>
          <a:xfrm>
            <a:off x="6152600" y="733350"/>
            <a:ext cx="609600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LET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533" name="Google Shape;533;p62"/>
          <p:cNvSpPr/>
          <p:nvPr/>
        </p:nvSpPr>
        <p:spPr>
          <a:xfrm>
            <a:off x="6895750" y="733350"/>
            <a:ext cx="1032600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ID(bar)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534" name="Google Shape;534;p62"/>
          <p:cNvSpPr/>
          <p:nvPr/>
        </p:nvSpPr>
        <p:spPr>
          <a:xfrm>
            <a:off x="4844250" y="1150975"/>
            <a:ext cx="931800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EQUALS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4" name="Google Shape;366;p16">
            <a:extLst>
              <a:ext uri="{FF2B5EF4-FFF2-40B4-BE49-F238E27FC236}">
                <a16:creationId xmlns:a16="http://schemas.microsoft.com/office/drawing/2014/main" id="{1DBA0206-6C61-5D76-0408-EE794D20C251}"/>
              </a:ext>
            </a:extLst>
          </p:cNvPr>
          <p:cNvSpPr txBox="1">
            <a:spLocks/>
          </p:cNvSpPr>
          <p:nvPr/>
        </p:nvSpPr>
        <p:spPr>
          <a:xfrm>
            <a:off x="396875" y="3945432"/>
            <a:ext cx="8302650" cy="31816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60680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Clr>
                <a:srgbClr val="4B2A85"/>
              </a:buClr>
              <a:buSzPts val="2080"/>
              <a:buFont typeface="Noto Sans Symbols"/>
              <a:buChar char="❖"/>
              <a:defRPr sz="2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2269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Clr>
                <a:srgbClr val="4B2A85"/>
              </a:buClr>
              <a:buSzPts val="2420"/>
              <a:buFont typeface="Noto Sans Symbols"/>
              <a:buChar char="▪"/>
              <a:defRPr sz="2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6830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4B2A85"/>
              </a:buClr>
              <a:buSzPts val="22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4B2A85"/>
              </a:buClr>
              <a:buSzPts val="1800"/>
              <a:buFont typeface="Calibri"/>
              <a:buChar char="–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4B2A85"/>
              </a:buClr>
              <a:buSzPts val="1800"/>
              <a:buFont typeface="Calibri"/>
              <a:buChar char="»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347472" indent="-347472"/>
            <a:r>
              <a:rPr lang="en-US" dirty="0"/>
              <a:t>How can we take a line of code in Jack and convert this into a token stream?</a:t>
            </a:r>
          </a:p>
          <a:p>
            <a:pPr marL="640080" lvl="1" indent="-283464"/>
            <a:r>
              <a:rPr lang="en-US" dirty="0"/>
              <a:t>Keep cursor on current char</a:t>
            </a:r>
          </a:p>
          <a:p>
            <a:pPr marL="640080" lvl="1" indent="-283464"/>
            <a:r>
              <a:rPr lang="en-US" dirty="0"/>
              <a:t>Break off a token when we complete one</a:t>
            </a:r>
          </a:p>
          <a:p>
            <a:pPr marL="640080" lvl="1" indent="-283464"/>
            <a:r>
              <a:rPr lang="en-US" dirty="0"/>
              <a:t>If the next char could be part of this token, accumulate it</a:t>
            </a:r>
          </a:p>
          <a:p>
            <a:pPr marL="347472" indent="-215392">
              <a:buFont typeface="Noto Sans Symbols"/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826935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3" name="Google Shape;523;p62"/>
          <p:cNvSpPr txBox="1">
            <a:spLocks noGrp="1"/>
          </p:cNvSpPr>
          <p:nvPr>
            <p:ph type="title"/>
          </p:nvPr>
        </p:nvSpPr>
        <p:spPr>
          <a:xfrm>
            <a:off x="357025" y="435675"/>
            <a:ext cx="4092000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The Scanner: How?</a:t>
            </a:r>
            <a:endParaRPr/>
          </a:p>
        </p:txBody>
      </p:sp>
      <p:sp>
        <p:nvSpPr>
          <p:cNvPr id="524" name="Google Shape;524;p62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24</a:t>
            </a:fld>
            <a:endParaRPr/>
          </a:p>
        </p:txBody>
      </p:sp>
      <p:sp>
        <p:nvSpPr>
          <p:cNvPr id="525" name="Google Shape;525;p62"/>
          <p:cNvSpPr/>
          <p:nvPr/>
        </p:nvSpPr>
        <p:spPr>
          <a:xfrm>
            <a:off x="480950" y="1796200"/>
            <a:ext cx="3159300" cy="878400"/>
          </a:xfrm>
          <a:prstGeom prst="rect">
            <a:avLst/>
          </a:prstGeom>
          <a:solidFill>
            <a:srgbClr val="EFEFEF"/>
          </a:solidFill>
          <a:ln>
            <a:noFill/>
          </a:ln>
          <a:effectLst>
            <a:outerShdw blurRad="57150" dist="19050" dir="5400000" algn="bl" rotWithShape="0">
              <a:srgbClr val="000000">
                <a:alpha val="49803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9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; let bar=10;</a:t>
            </a:r>
            <a:endParaRPr/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lang="en-US"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Jack</a:t>
            </a:r>
            <a:endParaRPr sz="13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26" name="Google Shape;526;p62"/>
          <p:cNvSpPr/>
          <p:nvPr/>
        </p:nvSpPr>
        <p:spPr>
          <a:xfrm>
            <a:off x="4648925" y="543975"/>
            <a:ext cx="4050600" cy="3060000"/>
          </a:xfrm>
          <a:prstGeom prst="rect">
            <a:avLst/>
          </a:prstGeom>
          <a:solidFill>
            <a:srgbClr val="EFEFEF"/>
          </a:solidFill>
          <a:ln>
            <a:noFill/>
          </a:ln>
          <a:effectLst>
            <a:outerShdw blurRad="57150" dist="19050" dir="5400000" algn="bl" rotWithShape="0">
              <a:srgbClr val="000000">
                <a:alpha val="49803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lang="en-US" sz="13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Token Stream</a:t>
            </a:r>
            <a:endParaRPr sz="13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527" name="Google Shape;527;p62"/>
          <p:cNvGrpSpPr/>
          <p:nvPr/>
        </p:nvGrpSpPr>
        <p:grpSpPr>
          <a:xfrm>
            <a:off x="3092677" y="1329900"/>
            <a:ext cx="485700" cy="700200"/>
            <a:chOff x="378775" y="1640775"/>
            <a:chExt cx="485700" cy="700200"/>
          </a:xfrm>
        </p:grpSpPr>
        <p:sp>
          <p:nvSpPr>
            <p:cNvPr id="528" name="Google Shape;528;p62"/>
            <p:cNvSpPr/>
            <p:nvPr/>
          </p:nvSpPr>
          <p:spPr>
            <a:xfrm>
              <a:off x="475975" y="1923375"/>
              <a:ext cx="291300" cy="417600"/>
            </a:xfrm>
            <a:prstGeom prst="downArrow">
              <a:avLst>
                <a:gd name="adj1" fmla="val 50000"/>
                <a:gd name="adj2" fmla="val 50000"/>
              </a:avLst>
            </a:prstGeom>
            <a:solidFill>
              <a:srgbClr val="FFD966"/>
            </a:solidFill>
            <a:ln w="19050" cap="flat" cmpd="sng">
              <a:solidFill>
                <a:srgbClr val="BF9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29" name="Google Shape;529;p62"/>
            <p:cNvSpPr txBox="1"/>
            <p:nvPr/>
          </p:nvSpPr>
          <p:spPr>
            <a:xfrm>
              <a:off x="378775" y="1640775"/>
              <a:ext cx="485700" cy="2826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lang="en-US" sz="1400" b="1" i="0" u="none" strike="noStrike" cap="none">
                  <a:solidFill>
                    <a:srgbClr val="BF9000"/>
                  </a:solidFill>
                  <a:latin typeface="Calibri"/>
                  <a:ea typeface="Calibri"/>
                  <a:cs typeface="Calibri"/>
                  <a:sym typeface="Calibri"/>
                </a:rPr>
                <a:t>curr</a:t>
              </a:r>
              <a:endParaRPr sz="1400" b="1" i="0" u="none" strike="noStrike" cap="none">
                <a:solidFill>
                  <a:srgbClr val="BF9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531" name="Google Shape;531;p62"/>
          <p:cNvSpPr/>
          <p:nvPr/>
        </p:nvSpPr>
        <p:spPr>
          <a:xfrm>
            <a:off x="4844250" y="733350"/>
            <a:ext cx="1174800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SEMICOLON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532" name="Google Shape;532;p62"/>
          <p:cNvSpPr/>
          <p:nvPr/>
        </p:nvSpPr>
        <p:spPr>
          <a:xfrm>
            <a:off x="6152600" y="733350"/>
            <a:ext cx="609600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LET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533" name="Google Shape;533;p62"/>
          <p:cNvSpPr/>
          <p:nvPr/>
        </p:nvSpPr>
        <p:spPr>
          <a:xfrm>
            <a:off x="6895750" y="733350"/>
            <a:ext cx="1032600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ID(bar)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5" name="Google Shape;357;p16">
            <a:extLst>
              <a:ext uri="{FF2B5EF4-FFF2-40B4-BE49-F238E27FC236}">
                <a16:creationId xmlns:a16="http://schemas.microsoft.com/office/drawing/2014/main" id="{54F64758-BBF7-CE80-A6B5-FA64FF336420}"/>
              </a:ext>
            </a:extLst>
          </p:cNvPr>
          <p:cNvSpPr/>
          <p:nvPr/>
        </p:nvSpPr>
        <p:spPr>
          <a:xfrm>
            <a:off x="1942800" y="2832550"/>
            <a:ext cx="951900" cy="365100"/>
          </a:xfrm>
          <a:prstGeom prst="rect">
            <a:avLst/>
          </a:prstGeom>
          <a:solidFill>
            <a:srgbClr val="FFD96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" name="Google Shape;365;p16">
            <a:extLst>
              <a:ext uri="{FF2B5EF4-FFF2-40B4-BE49-F238E27FC236}">
                <a16:creationId xmlns:a16="http://schemas.microsoft.com/office/drawing/2014/main" id="{14735976-0CD8-24AD-F1EA-549133FF7ECE}"/>
              </a:ext>
            </a:extLst>
          </p:cNvPr>
          <p:cNvSpPr txBox="1"/>
          <p:nvPr/>
        </p:nvSpPr>
        <p:spPr>
          <a:xfrm>
            <a:off x="480950" y="2832550"/>
            <a:ext cx="22875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1" i="0" u="none" strike="noStrike" cap="none">
                <a:solidFill>
                  <a:srgbClr val="BF9000"/>
                </a:solidFill>
                <a:latin typeface="Calibri"/>
                <a:ea typeface="Calibri"/>
                <a:cs typeface="Calibri"/>
                <a:sym typeface="Calibri"/>
              </a:rPr>
              <a:t>Accumulated:   </a:t>
            </a:r>
            <a:r>
              <a:rPr lang="en-US" sz="18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;</a:t>
            </a:r>
            <a:endParaRPr sz="18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7" name="Google Shape;534;p62">
            <a:extLst>
              <a:ext uri="{FF2B5EF4-FFF2-40B4-BE49-F238E27FC236}">
                <a16:creationId xmlns:a16="http://schemas.microsoft.com/office/drawing/2014/main" id="{AD77896E-C513-7F64-48D2-1C4D20E00075}"/>
              </a:ext>
            </a:extLst>
          </p:cNvPr>
          <p:cNvSpPr/>
          <p:nvPr/>
        </p:nvSpPr>
        <p:spPr>
          <a:xfrm>
            <a:off x="4844250" y="1150975"/>
            <a:ext cx="931800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EQUALS</a:t>
            </a:r>
            <a:endParaRPr sz="1400" b="1" i="0" u="none" strike="noStrike" cap="none" dirty="0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8" name="Google Shape;534;p62">
            <a:extLst>
              <a:ext uri="{FF2B5EF4-FFF2-40B4-BE49-F238E27FC236}">
                <a16:creationId xmlns:a16="http://schemas.microsoft.com/office/drawing/2014/main" id="{EAF8C5B3-0A17-E7E9-EF4A-62090198BF80}"/>
              </a:ext>
            </a:extLst>
          </p:cNvPr>
          <p:cNvSpPr/>
          <p:nvPr/>
        </p:nvSpPr>
        <p:spPr>
          <a:xfrm>
            <a:off x="5898620" y="1155001"/>
            <a:ext cx="1032600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NUM(10)</a:t>
            </a:r>
            <a:endParaRPr sz="1400" b="1" i="0" u="none" strike="noStrike" cap="none" dirty="0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12" name="Google Shape;366;p16">
            <a:extLst>
              <a:ext uri="{FF2B5EF4-FFF2-40B4-BE49-F238E27FC236}">
                <a16:creationId xmlns:a16="http://schemas.microsoft.com/office/drawing/2014/main" id="{91D6CB9D-21CD-69B1-456A-274D5FB41ECF}"/>
              </a:ext>
            </a:extLst>
          </p:cNvPr>
          <p:cNvSpPr txBox="1">
            <a:spLocks/>
          </p:cNvSpPr>
          <p:nvPr/>
        </p:nvSpPr>
        <p:spPr>
          <a:xfrm>
            <a:off x="396875" y="3945432"/>
            <a:ext cx="8302650" cy="31816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60680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Clr>
                <a:srgbClr val="4B2A85"/>
              </a:buClr>
              <a:buSzPts val="2080"/>
              <a:buFont typeface="Noto Sans Symbols"/>
              <a:buChar char="❖"/>
              <a:defRPr sz="2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2269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Clr>
                <a:srgbClr val="4B2A85"/>
              </a:buClr>
              <a:buSzPts val="2420"/>
              <a:buFont typeface="Noto Sans Symbols"/>
              <a:buChar char="▪"/>
              <a:defRPr sz="2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6830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4B2A85"/>
              </a:buClr>
              <a:buSzPts val="22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4B2A85"/>
              </a:buClr>
              <a:buSzPts val="1800"/>
              <a:buFont typeface="Calibri"/>
              <a:buChar char="–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4B2A85"/>
              </a:buClr>
              <a:buSzPts val="1800"/>
              <a:buFont typeface="Calibri"/>
              <a:buChar char="»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347472" indent="-347472"/>
            <a:r>
              <a:rPr lang="en-US" dirty="0"/>
              <a:t>How can we take a line of code in Jack and convert this into a token stream?</a:t>
            </a:r>
          </a:p>
          <a:p>
            <a:pPr marL="640080" lvl="1" indent="-283464"/>
            <a:r>
              <a:rPr lang="en-US" dirty="0"/>
              <a:t>Keep cursor on current char</a:t>
            </a:r>
          </a:p>
          <a:p>
            <a:pPr marL="640080" lvl="1" indent="-283464"/>
            <a:r>
              <a:rPr lang="en-US" dirty="0"/>
              <a:t>Break off a token when we complete one</a:t>
            </a:r>
          </a:p>
          <a:p>
            <a:pPr marL="640080" lvl="1" indent="-283464"/>
            <a:r>
              <a:rPr lang="en-US" dirty="0"/>
              <a:t>If the next char could be part of this token, accumulate it</a:t>
            </a:r>
          </a:p>
          <a:p>
            <a:pPr marL="347472" indent="-215392">
              <a:buFont typeface="Noto Sans Symbols"/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102866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3" name="Google Shape;523;p62"/>
          <p:cNvSpPr txBox="1">
            <a:spLocks noGrp="1"/>
          </p:cNvSpPr>
          <p:nvPr>
            <p:ph type="title"/>
          </p:nvPr>
        </p:nvSpPr>
        <p:spPr>
          <a:xfrm>
            <a:off x="357025" y="435675"/>
            <a:ext cx="4092000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The Scanner: How?</a:t>
            </a:r>
            <a:endParaRPr/>
          </a:p>
        </p:txBody>
      </p:sp>
      <p:sp>
        <p:nvSpPr>
          <p:cNvPr id="524" name="Google Shape;524;p62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25</a:t>
            </a:fld>
            <a:endParaRPr/>
          </a:p>
        </p:txBody>
      </p:sp>
      <p:sp>
        <p:nvSpPr>
          <p:cNvPr id="525" name="Google Shape;525;p62"/>
          <p:cNvSpPr/>
          <p:nvPr/>
        </p:nvSpPr>
        <p:spPr>
          <a:xfrm>
            <a:off x="480950" y="1796200"/>
            <a:ext cx="3159300" cy="878400"/>
          </a:xfrm>
          <a:prstGeom prst="rect">
            <a:avLst/>
          </a:prstGeom>
          <a:solidFill>
            <a:srgbClr val="EFEFEF"/>
          </a:solidFill>
          <a:ln>
            <a:noFill/>
          </a:ln>
          <a:effectLst>
            <a:outerShdw blurRad="57150" dist="19050" dir="5400000" algn="bl" rotWithShape="0">
              <a:srgbClr val="000000">
                <a:alpha val="49803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9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; let bar=10;</a:t>
            </a:r>
            <a:endParaRPr/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lang="en-US"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Jack</a:t>
            </a:r>
            <a:endParaRPr sz="13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26" name="Google Shape;526;p62"/>
          <p:cNvSpPr/>
          <p:nvPr/>
        </p:nvSpPr>
        <p:spPr>
          <a:xfrm>
            <a:off x="4648925" y="543975"/>
            <a:ext cx="4050600" cy="3060000"/>
          </a:xfrm>
          <a:prstGeom prst="rect">
            <a:avLst/>
          </a:prstGeom>
          <a:solidFill>
            <a:srgbClr val="EFEFEF"/>
          </a:solidFill>
          <a:ln>
            <a:noFill/>
          </a:ln>
          <a:effectLst>
            <a:outerShdw blurRad="57150" dist="19050" dir="5400000" algn="bl" rotWithShape="0">
              <a:srgbClr val="000000">
                <a:alpha val="49803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lang="en-US" sz="13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Token Stream</a:t>
            </a:r>
            <a:endParaRPr sz="13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527" name="Google Shape;527;p62"/>
          <p:cNvGrpSpPr/>
          <p:nvPr/>
        </p:nvGrpSpPr>
        <p:grpSpPr>
          <a:xfrm>
            <a:off x="3313739" y="1329900"/>
            <a:ext cx="485700" cy="700200"/>
            <a:chOff x="378775" y="1640775"/>
            <a:chExt cx="485700" cy="700200"/>
          </a:xfrm>
        </p:grpSpPr>
        <p:sp>
          <p:nvSpPr>
            <p:cNvPr id="528" name="Google Shape;528;p62"/>
            <p:cNvSpPr/>
            <p:nvPr/>
          </p:nvSpPr>
          <p:spPr>
            <a:xfrm>
              <a:off x="475975" y="1923375"/>
              <a:ext cx="291300" cy="417600"/>
            </a:xfrm>
            <a:prstGeom prst="downArrow">
              <a:avLst>
                <a:gd name="adj1" fmla="val 50000"/>
                <a:gd name="adj2" fmla="val 50000"/>
              </a:avLst>
            </a:prstGeom>
            <a:solidFill>
              <a:srgbClr val="FFD966"/>
            </a:solidFill>
            <a:ln w="19050" cap="flat" cmpd="sng">
              <a:solidFill>
                <a:srgbClr val="BF9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29" name="Google Shape;529;p62"/>
            <p:cNvSpPr txBox="1"/>
            <p:nvPr/>
          </p:nvSpPr>
          <p:spPr>
            <a:xfrm>
              <a:off x="378775" y="1640775"/>
              <a:ext cx="485700" cy="2826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lang="en-US" sz="1400" b="1" i="0" u="none" strike="noStrike" cap="none">
                  <a:solidFill>
                    <a:srgbClr val="BF9000"/>
                  </a:solidFill>
                  <a:latin typeface="Calibri"/>
                  <a:ea typeface="Calibri"/>
                  <a:cs typeface="Calibri"/>
                  <a:sym typeface="Calibri"/>
                </a:rPr>
                <a:t>curr</a:t>
              </a:r>
              <a:endParaRPr sz="1400" b="1" i="0" u="none" strike="noStrike" cap="none">
                <a:solidFill>
                  <a:srgbClr val="BF9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531" name="Google Shape;531;p62"/>
          <p:cNvSpPr/>
          <p:nvPr/>
        </p:nvSpPr>
        <p:spPr>
          <a:xfrm>
            <a:off x="4844250" y="733350"/>
            <a:ext cx="1174800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SEMICOLON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532" name="Google Shape;532;p62"/>
          <p:cNvSpPr/>
          <p:nvPr/>
        </p:nvSpPr>
        <p:spPr>
          <a:xfrm>
            <a:off x="6152600" y="733350"/>
            <a:ext cx="609600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LET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533" name="Google Shape;533;p62"/>
          <p:cNvSpPr/>
          <p:nvPr/>
        </p:nvSpPr>
        <p:spPr>
          <a:xfrm>
            <a:off x="6895750" y="733350"/>
            <a:ext cx="1032600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ID(bar)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534" name="Google Shape;534;p62"/>
          <p:cNvSpPr/>
          <p:nvPr/>
        </p:nvSpPr>
        <p:spPr>
          <a:xfrm>
            <a:off x="4844250" y="1150975"/>
            <a:ext cx="931800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EQUALS</a:t>
            </a:r>
            <a:endParaRPr sz="1400" b="1" i="0" u="none" strike="noStrike" cap="none" dirty="0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2" name="Google Shape;534;p62">
            <a:extLst>
              <a:ext uri="{FF2B5EF4-FFF2-40B4-BE49-F238E27FC236}">
                <a16:creationId xmlns:a16="http://schemas.microsoft.com/office/drawing/2014/main" id="{1B709017-6BA1-95F1-BF1F-03A647C835D8}"/>
              </a:ext>
            </a:extLst>
          </p:cNvPr>
          <p:cNvSpPr/>
          <p:nvPr/>
        </p:nvSpPr>
        <p:spPr>
          <a:xfrm>
            <a:off x="5898620" y="1155001"/>
            <a:ext cx="1032600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NUM(10)</a:t>
            </a:r>
            <a:endParaRPr sz="1400" b="1" i="0" u="none" strike="noStrike" cap="none" dirty="0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5" name="Google Shape;357;p16">
            <a:extLst>
              <a:ext uri="{FF2B5EF4-FFF2-40B4-BE49-F238E27FC236}">
                <a16:creationId xmlns:a16="http://schemas.microsoft.com/office/drawing/2014/main" id="{54F64758-BBF7-CE80-A6B5-FA64FF336420}"/>
              </a:ext>
            </a:extLst>
          </p:cNvPr>
          <p:cNvSpPr/>
          <p:nvPr/>
        </p:nvSpPr>
        <p:spPr>
          <a:xfrm>
            <a:off x="1942800" y="2832550"/>
            <a:ext cx="951900" cy="365100"/>
          </a:xfrm>
          <a:prstGeom prst="rect">
            <a:avLst/>
          </a:prstGeom>
          <a:solidFill>
            <a:srgbClr val="FFD96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" name="Google Shape;365;p16">
            <a:extLst>
              <a:ext uri="{FF2B5EF4-FFF2-40B4-BE49-F238E27FC236}">
                <a16:creationId xmlns:a16="http://schemas.microsoft.com/office/drawing/2014/main" id="{14735976-0CD8-24AD-F1EA-549133FF7ECE}"/>
              </a:ext>
            </a:extLst>
          </p:cNvPr>
          <p:cNvSpPr txBox="1"/>
          <p:nvPr/>
        </p:nvSpPr>
        <p:spPr>
          <a:xfrm>
            <a:off x="480950" y="2832550"/>
            <a:ext cx="22875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1" i="0" u="none" strike="noStrike" cap="none" dirty="0">
                <a:solidFill>
                  <a:srgbClr val="BF9000"/>
                </a:solidFill>
                <a:latin typeface="Calibri"/>
                <a:ea typeface="Calibri"/>
                <a:cs typeface="Calibri"/>
                <a:sym typeface="Calibri"/>
              </a:rPr>
              <a:t>Accumulated:   </a:t>
            </a:r>
            <a:endParaRPr sz="18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3" name="Google Shape;531;p62">
            <a:extLst>
              <a:ext uri="{FF2B5EF4-FFF2-40B4-BE49-F238E27FC236}">
                <a16:creationId xmlns:a16="http://schemas.microsoft.com/office/drawing/2014/main" id="{23BBD2DC-479B-DEEA-D4A3-1A10DBB9886F}"/>
              </a:ext>
            </a:extLst>
          </p:cNvPr>
          <p:cNvSpPr/>
          <p:nvPr/>
        </p:nvSpPr>
        <p:spPr>
          <a:xfrm>
            <a:off x="7053790" y="1156438"/>
            <a:ext cx="1174800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SEMICOLON</a:t>
            </a:r>
            <a:endParaRPr sz="1400" b="1" i="0" u="none" strike="noStrike" cap="none" dirty="0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8" name="Google Shape;366;p16">
            <a:extLst>
              <a:ext uri="{FF2B5EF4-FFF2-40B4-BE49-F238E27FC236}">
                <a16:creationId xmlns:a16="http://schemas.microsoft.com/office/drawing/2014/main" id="{02A71AB3-E95C-E224-A9C6-6F999F4C12D1}"/>
              </a:ext>
            </a:extLst>
          </p:cNvPr>
          <p:cNvSpPr txBox="1">
            <a:spLocks/>
          </p:cNvSpPr>
          <p:nvPr/>
        </p:nvSpPr>
        <p:spPr>
          <a:xfrm>
            <a:off x="396875" y="3945432"/>
            <a:ext cx="8302650" cy="31816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60680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Clr>
                <a:srgbClr val="4B2A85"/>
              </a:buClr>
              <a:buSzPts val="2080"/>
              <a:buFont typeface="Noto Sans Symbols"/>
              <a:buChar char="❖"/>
              <a:defRPr sz="2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2269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Clr>
                <a:srgbClr val="4B2A85"/>
              </a:buClr>
              <a:buSzPts val="2420"/>
              <a:buFont typeface="Noto Sans Symbols"/>
              <a:buChar char="▪"/>
              <a:defRPr sz="2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6830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4B2A85"/>
              </a:buClr>
              <a:buSzPts val="22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4B2A85"/>
              </a:buClr>
              <a:buSzPts val="1800"/>
              <a:buFont typeface="Calibri"/>
              <a:buChar char="–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4B2A85"/>
              </a:buClr>
              <a:buSzPts val="1800"/>
              <a:buFont typeface="Calibri"/>
              <a:buChar char="»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347472" indent="-347472"/>
            <a:r>
              <a:rPr lang="en-US" dirty="0"/>
              <a:t>How can we take a line of code in Jack and convert this into a token stream?</a:t>
            </a:r>
          </a:p>
          <a:p>
            <a:pPr marL="640080" lvl="1" indent="-283464"/>
            <a:r>
              <a:rPr lang="en-US" dirty="0"/>
              <a:t>Keep cursor on current char</a:t>
            </a:r>
          </a:p>
          <a:p>
            <a:pPr marL="640080" lvl="1" indent="-283464"/>
            <a:r>
              <a:rPr lang="en-US" dirty="0"/>
              <a:t>Break off a token when we complete one</a:t>
            </a:r>
          </a:p>
          <a:p>
            <a:pPr marL="640080" lvl="1" indent="-283464"/>
            <a:r>
              <a:rPr lang="en-US" dirty="0"/>
              <a:t>If the next char could be part of this token, accumulate it</a:t>
            </a:r>
          </a:p>
          <a:p>
            <a:pPr marL="347472" indent="-215392">
              <a:buFont typeface="Noto Sans Symbols"/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257885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3" name="Google Shape;523;p62"/>
          <p:cNvSpPr txBox="1">
            <a:spLocks noGrp="1"/>
          </p:cNvSpPr>
          <p:nvPr>
            <p:ph type="title"/>
          </p:nvPr>
        </p:nvSpPr>
        <p:spPr>
          <a:xfrm>
            <a:off x="357025" y="435675"/>
            <a:ext cx="4092000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The Scanner: How?</a:t>
            </a:r>
            <a:endParaRPr/>
          </a:p>
        </p:txBody>
      </p:sp>
      <p:sp>
        <p:nvSpPr>
          <p:cNvPr id="524" name="Google Shape;524;p62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26</a:t>
            </a:fld>
            <a:endParaRPr/>
          </a:p>
        </p:txBody>
      </p:sp>
      <p:sp>
        <p:nvSpPr>
          <p:cNvPr id="525" name="Google Shape;525;p62"/>
          <p:cNvSpPr/>
          <p:nvPr/>
        </p:nvSpPr>
        <p:spPr>
          <a:xfrm>
            <a:off x="480950" y="1796200"/>
            <a:ext cx="3159300" cy="878400"/>
          </a:xfrm>
          <a:prstGeom prst="rect">
            <a:avLst/>
          </a:prstGeom>
          <a:solidFill>
            <a:srgbClr val="EFEFEF"/>
          </a:solidFill>
          <a:ln>
            <a:noFill/>
          </a:ln>
          <a:effectLst>
            <a:outerShdw blurRad="57150" dist="19050" dir="5400000" algn="bl" rotWithShape="0">
              <a:srgbClr val="000000">
                <a:alpha val="49803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9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; let bar=10;</a:t>
            </a:r>
            <a:endParaRPr/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lang="en-US"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Jack</a:t>
            </a:r>
            <a:endParaRPr sz="13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26" name="Google Shape;526;p62"/>
          <p:cNvSpPr/>
          <p:nvPr/>
        </p:nvSpPr>
        <p:spPr>
          <a:xfrm>
            <a:off x="4648925" y="543975"/>
            <a:ext cx="4050600" cy="3060000"/>
          </a:xfrm>
          <a:prstGeom prst="rect">
            <a:avLst/>
          </a:prstGeom>
          <a:solidFill>
            <a:srgbClr val="EFEFEF"/>
          </a:solidFill>
          <a:ln>
            <a:noFill/>
          </a:ln>
          <a:effectLst>
            <a:outerShdw blurRad="57150" dist="19050" dir="5400000" algn="bl" rotWithShape="0">
              <a:srgbClr val="000000">
                <a:alpha val="49803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lang="en-US" sz="13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Token Stream</a:t>
            </a:r>
            <a:endParaRPr sz="13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527" name="Google Shape;527;p62"/>
          <p:cNvGrpSpPr/>
          <p:nvPr/>
        </p:nvGrpSpPr>
        <p:grpSpPr>
          <a:xfrm>
            <a:off x="3313739" y="1329900"/>
            <a:ext cx="485700" cy="700200"/>
            <a:chOff x="378775" y="1640775"/>
            <a:chExt cx="485700" cy="700200"/>
          </a:xfrm>
        </p:grpSpPr>
        <p:sp>
          <p:nvSpPr>
            <p:cNvPr id="528" name="Google Shape;528;p62"/>
            <p:cNvSpPr/>
            <p:nvPr/>
          </p:nvSpPr>
          <p:spPr>
            <a:xfrm>
              <a:off x="475975" y="1923375"/>
              <a:ext cx="291300" cy="417600"/>
            </a:xfrm>
            <a:prstGeom prst="downArrow">
              <a:avLst>
                <a:gd name="adj1" fmla="val 50000"/>
                <a:gd name="adj2" fmla="val 50000"/>
              </a:avLst>
            </a:prstGeom>
            <a:solidFill>
              <a:srgbClr val="FFD966"/>
            </a:solidFill>
            <a:ln w="19050" cap="flat" cmpd="sng">
              <a:solidFill>
                <a:srgbClr val="BF9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29" name="Google Shape;529;p62"/>
            <p:cNvSpPr txBox="1"/>
            <p:nvPr/>
          </p:nvSpPr>
          <p:spPr>
            <a:xfrm>
              <a:off x="378775" y="1640775"/>
              <a:ext cx="485700" cy="2826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lang="en-US" sz="1400" b="1" i="0" u="none" strike="noStrike" cap="none">
                  <a:solidFill>
                    <a:srgbClr val="BF9000"/>
                  </a:solidFill>
                  <a:latin typeface="Calibri"/>
                  <a:ea typeface="Calibri"/>
                  <a:cs typeface="Calibri"/>
                  <a:sym typeface="Calibri"/>
                </a:rPr>
                <a:t>curr</a:t>
              </a:r>
              <a:endParaRPr sz="1400" b="1" i="0" u="none" strike="noStrike" cap="none">
                <a:solidFill>
                  <a:srgbClr val="BF9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531" name="Google Shape;531;p62"/>
          <p:cNvSpPr/>
          <p:nvPr/>
        </p:nvSpPr>
        <p:spPr>
          <a:xfrm>
            <a:off x="4844250" y="733350"/>
            <a:ext cx="1174800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SEMICOLON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532" name="Google Shape;532;p62"/>
          <p:cNvSpPr/>
          <p:nvPr/>
        </p:nvSpPr>
        <p:spPr>
          <a:xfrm>
            <a:off x="6152600" y="733350"/>
            <a:ext cx="609600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LET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533" name="Google Shape;533;p62"/>
          <p:cNvSpPr/>
          <p:nvPr/>
        </p:nvSpPr>
        <p:spPr>
          <a:xfrm>
            <a:off x="6895750" y="733350"/>
            <a:ext cx="1032600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ID(bar)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534" name="Google Shape;534;p62"/>
          <p:cNvSpPr/>
          <p:nvPr/>
        </p:nvSpPr>
        <p:spPr>
          <a:xfrm>
            <a:off x="4844250" y="1150975"/>
            <a:ext cx="931800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EQUALS</a:t>
            </a:r>
            <a:endParaRPr sz="1400" b="1" i="0" u="none" strike="noStrike" cap="none" dirty="0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2" name="Google Shape;534;p62">
            <a:extLst>
              <a:ext uri="{FF2B5EF4-FFF2-40B4-BE49-F238E27FC236}">
                <a16:creationId xmlns:a16="http://schemas.microsoft.com/office/drawing/2014/main" id="{1B709017-6BA1-95F1-BF1F-03A647C835D8}"/>
              </a:ext>
            </a:extLst>
          </p:cNvPr>
          <p:cNvSpPr/>
          <p:nvPr/>
        </p:nvSpPr>
        <p:spPr>
          <a:xfrm>
            <a:off x="5898620" y="1155001"/>
            <a:ext cx="1032600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NUM(10)</a:t>
            </a:r>
            <a:endParaRPr sz="1400" b="1" i="0" u="none" strike="noStrike" cap="none" dirty="0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5" name="Google Shape;357;p16">
            <a:extLst>
              <a:ext uri="{FF2B5EF4-FFF2-40B4-BE49-F238E27FC236}">
                <a16:creationId xmlns:a16="http://schemas.microsoft.com/office/drawing/2014/main" id="{54F64758-BBF7-CE80-A6B5-FA64FF336420}"/>
              </a:ext>
            </a:extLst>
          </p:cNvPr>
          <p:cNvSpPr/>
          <p:nvPr/>
        </p:nvSpPr>
        <p:spPr>
          <a:xfrm>
            <a:off x="1942800" y="2832550"/>
            <a:ext cx="951900" cy="365100"/>
          </a:xfrm>
          <a:prstGeom prst="rect">
            <a:avLst/>
          </a:prstGeom>
          <a:solidFill>
            <a:srgbClr val="FFD96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" name="Google Shape;365;p16">
            <a:extLst>
              <a:ext uri="{FF2B5EF4-FFF2-40B4-BE49-F238E27FC236}">
                <a16:creationId xmlns:a16="http://schemas.microsoft.com/office/drawing/2014/main" id="{14735976-0CD8-24AD-F1EA-549133FF7ECE}"/>
              </a:ext>
            </a:extLst>
          </p:cNvPr>
          <p:cNvSpPr txBox="1"/>
          <p:nvPr/>
        </p:nvSpPr>
        <p:spPr>
          <a:xfrm>
            <a:off x="480950" y="2832550"/>
            <a:ext cx="22875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1" i="0" u="none" strike="noStrike" cap="none" dirty="0">
                <a:solidFill>
                  <a:srgbClr val="BF9000"/>
                </a:solidFill>
                <a:latin typeface="Calibri"/>
                <a:ea typeface="Calibri"/>
                <a:cs typeface="Calibri"/>
                <a:sym typeface="Calibri"/>
              </a:rPr>
              <a:t>Accumulated:   </a:t>
            </a:r>
            <a:endParaRPr sz="1800" b="1" i="0" u="none" strike="noStrike" cap="none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3" name="Google Shape;531;p62">
            <a:extLst>
              <a:ext uri="{FF2B5EF4-FFF2-40B4-BE49-F238E27FC236}">
                <a16:creationId xmlns:a16="http://schemas.microsoft.com/office/drawing/2014/main" id="{23BBD2DC-479B-DEEA-D4A3-1A10DBB9886F}"/>
              </a:ext>
            </a:extLst>
          </p:cNvPr>
          <p:cNvSpPr/>
          <p:nvPr/>
        </p:nvSpPr>
        <p:spPr>
          <a:xfrm>
            <a:off x="7053790" y="1156438"/>
            <a:ext cx="1174800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SEMICOLON</a:t>
            </a:r>
            <a:endParaRPr sz="1400" b="1" i="0" u="none" strike="noStrike" cap="none" dirty="0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8" name="Google Shape;366;p16">
            <a:extLst>
              <a:ext uri="{FF2B5EF4-FFF2-40B4-BE49-F238E27FC236}">
                <a16:creationId xmlns:a16="http://schemas.microsoft.com/office/drawing/2014/main" id="{02A71AB3-E95C-E224-A9C6-6F999F4C12D1}"/>
              </a:ext>
            </a:extLst>
          </p:cNvPr>
          <p:cNvSpPr txBox="1">
            <a:spLocks/>
          </p:cNvSpPr>
          <p:nvPr/>
        </p:nvSpPr>
        <p:spPr>
          <a:xfrm>
            <a:off x="396875" y="3945432"/>
            <a:ext cx="8302650" cy="31816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60680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Clr>
                <a:srgbClr val="4B2A85"/>
              </a:buClr>
              <a:buSzPts val="2080"/>
              <a:buFont typeface="Noto Sans Symbols"/>
              <a:buChar char="❖"/>
              <a:defRPr sz="2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2269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Clr>
                <a:srgbClr val="4B2A85"/>
              </a:buClr>
              <a:buSzPts val="2420"/>
              <a:buFont typeface="Noto Sans Symbols"/>
              <a:buChar char="▪"/>
              <a:defRPr sz="2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6830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4B2A85"/>
              </a:buClr>
              <a:buSzPts val="22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4B2A85"/>
              </a:buClr>
              <a:buSzPts val="1800"/>
              <a:buFont typeface="Calibri"/>
              <a:buChar char="–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4B2A85"/>
              </a:buClr>
              <a:buSzPts val="1800"/>
              <a:buFont typeface="Calibri"/>
              <a:buChar char="»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347472" indent="-347472"/>
            <a:r>
              <a:rPr lang="en-US" dirty="0"/>
              <a:t>How to distinguish built-in keywords (e.g., “let”) from identifiers (e.g., “bar”)?</a:t>
            </a:r>
          </a:p>
          <a:p>
            <a:pPr marL="640080" lvl="1" indent="-283464"/>
            <a:r>
              <a:rPr lang="en-US" dirty="0"/>
              <a:t>When token is done, check against list of keywords</a:t>
            </a:r>
          </a:p>
        </p:txBody>
      </p:sp>
    </p:spTree>
    <p:extLst>
      <p:ext uri="{BB962C8B-B14F-4D97-AF65-F5344CB8AC3E}">
        <p14:creationId xmlns:p14="http://schemas.microsoft.com/office/powerpoint/2010/main" val="35735045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1" name="Google Shape;541;p63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The Scanner: Why?</a:t>
            </a:r>
            <a:endParaRPr/>
          </a:p>
        </p:txBody>
      </p:sp>
      <p:sp>
        <p:nvSpPr>
          <p:cNvPr id="542" name="Google Shape;542;p63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Fundamentally: The compiler can’t reason about a massive string, so we need to boil it down to its meaning</a:t>
            </a:r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A great place to start is grouping characters that form a “word”</a:t>
            </a:r>
          </a:p>
          <a:p>
            <a:pPr marL="0" lvl="0" indent="0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endParaRPr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Engineering-wise: Separation of concerns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A stream of tokens is an important abstraction for many file-processing tasks, not just compiling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Cleaning away whitespace and comments makes rest of compiler simpler</a:t>
            </a: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</p:txBody>
      </p:sp>
      <p:sp>
        <p:nvSpPr>
          <p:cNvPr id="543" name="Google Shape;543;p63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27</a:t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4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dirty="0"/>
              <a:t>Lecture Outline</a:t>
            </a:r>
            <a:endParaRPr dirty="0"/>
          </a:p>
        </p:txBody>
      </p:sp>
      <p:sp>
        <p:nvSpPr>
          <p:cNvPr id="42" name="Google Shape;42;p4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>
                <a:solidFill>
                  <a:schemeClr val="tx1"/>
                </a:solidFill>
              </a:rPr>
              <a:t>Meeting with a Professor</a:t>
            </a:r>
          </a:p>
          <a:p>
            <a:pPr marL="640080" lvl="1" indent="-283464"/>
            <a:r>
              <a:rPr lang="en-US" dirty="0">
                <a:solidFill>
                  <a:schemeClr val="tx1"/>
                </a:solidFill>
              </a:rPr>
              <a:t>How to Connect with Professors</a:t>
            </a:r>
          </a:p>
          <a:p>
            <a:pPr marL="640080" lvl="1" indent="-283464"/>
            <a:r>
              <a:rPr lang="en-US" dirty="0">
                <a:solidFill>
                  <a:schemeClr val="tx1"/>
                </a:solidFill>
              </a:rPr>
              <a:t>How Connection with Professors Benefit Us</a:t>
            </a:r>
          </a:p>
          <a:p>
            <a:pPr marL="0" lvl="0" indent="0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endParaRPr dirty="0">
              <a:solidFill>
                <a:schemeClr val="tx1"/>
              </a:solidFill>
            </a:endParaRPr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b="1" dirty="0">
                <a:solidFill>
                  <a:srgbClr val="4B2A85"/>
                </a:solidFill>
              </a:rPr>
              <a:t>Exploring the Compiler Phases</a:t>
            </a:r>
          </a:p>
          <a:p>
            <a:pPr marL="640080" lvl="1" indent="-283464"/>
            <a:r>
              <a:rPr lang="en-US" dirty="0">
                <a:solidFill>
                  <a:schemeClr val="tx1"/>
                </a:solidFill>
              </a:rPr>
              <a:t>Scanner: Process of Tokenizing an Input File</a:t>
            </a:r>
          </a:p>
          <a:p>
            <a:pPr marL="640080" lvl="1" indent="-283464"/>
            <a:r>
              <a:rPr lang="en-US" b="1" dirty="0">
                <a:solidFill>
                  <a:srgbClr val="4B2A85"/>
                </a:solidFill>
              </a:rPr>
              <a:t>Parser: Making Meaning From Tokens Through ASTs</a:t>
            </a:r>
          </a:p>
          <a:p>
            <a:pPr marL="640080" lvl="1" indent="-283464"/>
            <a:r>
              <a:rPr lang="en-US" dirty="0">
                <a:solidFill>
                  <a:schemeClr val="tx1"/>
                </a:solidFill>
              </a:rPr>
              <a:t>Type Checking, Optimization, and Code Generation</a:t>
            </a:r>
            <a:endParaRPr dirty="0">
              <a:solidFill>
                <a:schemeClr val="tx1"/>
              </a:solidFill>
            </a:endParaRPr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>
              <a:solidFill>
                <a:schemeClr val="tx1"/>
              </a:solidFill>
            </a:endParaRPr>
          </a:p>
          <a:p>
            <a:pPr marL="347472" lvl="0" indent="-347472"/>
            <a:r>
              <a:rPr lang="en-US" dirty="0">
                <a:solidFill>
                  <a:schemeClr val="tx1"/>
                </a:solidFill>
              </a:rPr>
              <a:t>Project 7 Overview</a:t>
            </a:r>
          </a:p>
          <a:p>
            <a:pPr marL="640080" lvl="1" indent="-283464"/>
            <a:r>
              <a:rPr lang="en-US" dirty="0">
                <a:solidFill>
                  <a:schemeClr val="tx1"/>
                </a:solidFill>
              </a:rPr>
              <a:t>Midterm Corrections, Professor Meeting Report</a:t>
            </a:r>
          </a:p>
        </p:txBody>
      </p:sp>
      <p:sp>
        <p:nvSpPr>
          <p:cNvPr id="43" name="Google Shape;43;p4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28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86092581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6" name="Google Shape;556;p65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The Parser</a:t>
            </a:r>
            <a:endParaRPr/>
          </a:p>
        </p:txBody>
      </p:sp>
      <p:sp>
        <p:nvSpPr>
          <p:cNvPr id="557" name="Google Shape;557;p65"/>
          <p:cNvSpPr txBox="1">
            <a:spLocks noGrp="1"/>
          </p:cNvSpPr>
          <p:nvPr>
            <p:ph type="body" idx="1"/>
          </p:nvPr>
        </p:nvSpPr>
        <p:spPr>
          <a:xfrm>
            <a:off x="396875" y="3832760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Takes in the </a:t>
            </a:r>
            <a:r>
              <a:rPr lang="en-US" i="1" dirty="0"/>
              <a:t>flat</a:t>
            </a:r>
            <a:r>
              <a:rPr lang="en-US" dirty="0"/>
              <a:t> token stream and outputs a </a:t>
            </a:r>
            <a:r>
              <a:rPr lang="en-US" i="1" dirty="0"/>
              <a:t>structured</a:t>
            </a:r>
            <a:r>
              <a:rPr lang="en-US" dirty="0"/>
              <a:t> tree representation of program constructs</a:t>
            </a:r>
            <a:endParaRPr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Result: an </a:t>
            </a:r>
            <a:r>
              <a:rPr lang="en-US" b="1" dirty="0"/>
              <a:t>Abstract Syntax Tree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Captures the structural features of the program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b="1" dirty="0"/>
              <a:t>Important distinction</a:t>
            </a:r>
            <a:r>
              <a:rPr lang="en-US" dirty="0"/>
              <a:t>: cares about </a:t>
            </a:r>
            <a:r>
              <a:rPr lang="en-US" dirty="0">
                <a:highlight>
                  <a:srgbClr val="6FA8DC"/>
                </a:highlight>
              </a:rPr>
              <a:t>big-picture syntax</a:t>
            </a:r>
            <a:r>
              <a:rPr lang="en-US" dirty="0"/>
              <a:t> (E.g., entire </a:t>
            </a:r>
            <a:r>
              <a:rPr lang="en-US" b="1" dirty="0">
                <a:latin typeface="Courier New"/>
                <a:ea typeface="Courier New"/>
                <a:cs typeface="Courier New"/>
                <a:sym typeface="Courier New"/>
              </a:rPr>
              <a:t>if</a:t>
            </a:r>
            <a:r>
              <a:rPr lang="en-US" dirty="0"/>
              <a:t> statement) rather than </a:t>
            </a:r>
            <a:r>
              <a:rPr lang="en-US" dirty="0">
                <a:highlight>
                  <a:srgbClr val="45818E"/>
                </a:highlight>
              </a:rPr>
              <a:t>nitty-gritty syntax</a:t>
            </a:r>
            <a:r>
              <a:rPr lang="en-US" dirty="0"/>
              <a:t> (E.g., semicolons, parentheses, even word “if” used to write that </a:t>
            </a:r>
            <a:r>
              <a:rPr lang="en-US" b="1" dirty="0">
                <a:latin typeface="Courier New"/>
                <a:ea typeface="Courier New"/>
                <a:cs typeface="Courier New"/>
                <a:sym typeface="Courier New"/>
              </a:rPr>
              <a:t>if</a:t>
            </a:r>
            <a:r>
              <a:rPr lang="en-US" dirty="0"/>
              <a:t> statement)</a:t>
            </a: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</p:txBody>
      </p:sp>
      <p:sp>
        <p:nvSpPr>
          <p:cNvPr id="558" name="Google Shape;558;p65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29</a:t>
            </a:fld>
            <a:endParaRPr/>
          </a:p>
        </p:txBody>
      </p:sp>
      <p:sp>
        <p:nvSpPr>
          <p:cNvPr id="559" name="Google Shape;559;p65"/>
          <p:cNvSpPr/>
          <p:nvPr/>
        </p:nvSpPr>
        <p:spPr>
          <a:xfrm>
            <a:off x="357025" y="1197675"/>
            <a:ext cx="2926200" cy="2612400"/>
          </a:xfrm>
          <a:prstGeom prst="rect">
            <a:avLst/>
          </a:prstGeom>
          <a:solidFill>
            <a:srgbClr val="EFEFEF"/>
          </a:solidFill>
          <a:ln>
            <a:noFill/>
          </a:ln>
          <a:effectLst>
            <a:outerShdw blurRad="57150" dist="19050" dir="5400000" algn="bl" rotWithShape="0">
              <a:srgbClr val="000000">
                <a:alpha val="49803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lang="en-US"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Token Stream</a:t>
            </a:r>
            <a:endParaRPr sz="13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60" name="Google Shape;560;p65"/>
          <p:cNvSpPr/>
          <p:nvPr/>
        </p:nvSpPr>
        <p:spPr>
          <a:xfrm>
            <a:off x="511950" y="1330775"/>
            <a:ext cx="518100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IF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561" name="Google Shape;561;p65"/>
          <p:cNvSpPr/>
          <p:nvPr/>
        </p:nvSpPr>
        <p:spPr>
          <a:xfrm>
            <a:off x="3858900" y="418250"/>
            <a:ext cx="5087100" cy="2612400"/>
          </a:xfrm>
          <a:prstGeom prst="rect">
            <a:avLst/>
          </a:prstGeom>
          <a:solidFill>
            <a:srgbClr val="EFEFEF"/>
          </a:solidFill>
          <a:ln>
            <a:noFill/>
          </a:ln>
          <a:effectLst>
            <a:outerShdw blurRad="57150" dist="19050" dir="5400000" algn="bl" rotWithShape="0">
              <a:srgbClr val="000000">
                <a:alpha val="49803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lang="en-US" sz="13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Abstract Syntax Tree</a:t>
            </a:r>
            <a:endParaRPr sz="13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62" name="Google Shape;562;p65"/>
          <p:cNvSpPr/>
          <p:nvPr/>
        </p:nvSpPr>
        <p:spPr>
          <a:xfrm>
            <a:off x="6073050" y="719975"/>
            <a:ext cx="658800" cy="285000"/>
          </a:xfrm>
          <a:prstGeom prst="roundRect">
            <a:avLst>
              <a:gd name="adj" fmla="val 16667"/>
            </a:avLst>
          </a:prstGeom>
          <a:solidFill>
            <a:srgbClr val="6FA8D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IF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563" name="Google Shape;563;p65"/>
          <p:cNvSpPr/>
          <p:nvPr/>
        </p:nvSpPr>
        <p:spPr>
          <a:xfrm>
            <a:off x="7049875" y="1472700"/>
            <a:ext cx="984000" cy="285000"/>
          </a:xfrm>
          <a:prstGeom prst="roundRect">
            <a:avLst>
              <a:gd name="adj" fmla="val 16667"/>
            </a:avLst>
          </a:prstGeom>
          <a:solidFill>
            <a:srgbClr val="6FA8D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ASSIGN</a:t>
            </a:r>
            <a:endParaRPr sz="1400" b="1" i="0" u="none" strike="noStrike" cap="none" dirty="0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564" name="Google Shape;564;p65"/>
          <p:cNvSpPr/>
          <p:nvPr/>
        </p:nvSpPr>
        <p:spPr>
          <a:xfrm>
            <a:off x="6617550" y="2234675"/>
            <a:ext cx="812400" cy="285000"/>
          </a:xfrm>
          <a:prstGeom prst="roundRect">
            <a:avLst>
              <a:gd name="adj" fmla="val 16667"/>
            </a:avLst>
          </a:prstGeom>
          <a:solidFill>
            <a:srgbClr val="6FA8D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ID(x)</a:t>
            </a:r>
            <a:endParaRPr sz="1400" b="1" i="0" u="none" strike="noStrike" cap="none" dirty="0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565" name="Google Shape;565;p65"/>
          <p:cNvSpPr/>
          <p:nvPr/>
        </p:nvSpPr>
        <p:spPr>
          <a:xfrm>
            <a:off x="7771050" y="2234675"/>
            <a:ext cx="888000" cy="285000"/>
          </a:xfrm>
          <a:prstGeom prst="roundRect">
            <a:avLst>
              <a:gd name="adj" fmla="val 16667"/>
            </a:avLst>
          </a:prstGeom>
          <a:solidFill>
            <a:srgbClr val="6FA8D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NUM(2)</a:t>
            </a:r>
            <a:endParaRPr sz="1400" b="1" i="0" u="none" strike="noStrike" cap="none" dirty="0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566" name="Google Shape;566;p65"/>
          <p:cNvSpPr/>
          <p:nvPr/>
        </p:nvSpPr>
        <p:spPr>
          <a:xfrm>
            <a:off x="4611050" y="1472700"/>
            <a:ext cx="1174800" cy="285000"/>
          </a:xfrm>
          <a:prstGeom prst="roundRect">
            <a:avLst>
              <a:gd name="adj" fmla="val 16667"/>
            </a:avLst>
          </a:prstGeom>
          <a:solidFill>
            <a:srgbClr val="6FA8D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LESSTHAN</a:t>
            </a:r>
            <a:endParaRPr sz="1400" b="1" i="0" u="none" strike="noStrike" cap="none" dirty="0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567" name="Google Shape;567;p65"/>
          <p:cNvSpPr/>
          <p:nvPr/>
        </p:nvSpPr>
        <p:spPr>
          <a:xfrm>
            <a:off x="4093375" y="2234675"/>
            <a:ext cx="812400" cy="285000"/>
          </a:xfrm>
          <a:prstGeom prst="roundRect">
            <a:avLst>
              <a:gd name="adj" fmla="val 16667"/>
            </a:avLst>
          </a:prstGeom>
          <a:solidFill>
            <a:srgbClr val="6FA8D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ID(x)</a:t>
            </a:r>
            <a:endParaRPr sz="1400" b="1" i="0" u="none" strike="noStrike" cap="none" dirty="0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568" name="Google Shape;568;p65"/>
          <p:cNvSpPr/>
          <p:nvPr/>
        </p:nvSpPr>
        <p:spPr>
          <a:xfrm>
            <a:off x="5344650" y="2234663"/>
            <a:ext cx="931800" cy="285000"/>
          </a:xfrm>
          <a:prstGeom prst="roundRect">
            <a:avLst>
              <a:gd name="adj" fmla="val 16667"/>
            </a:avLst>
          </a:prstGeom>
          <a:solidFill>
            <a:srgbClr val="6FA8D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NUM(2)</a:t>
            </a:r>
            <a:endParaRPr sz="1400" b="1" i="0" u="none" strike="noStrike" cap="none" dirty="0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cxnSp>
        <p:nvCxnSpPr>
          <p:cNvPr id="569" name="Google Shape;569;p65"/>
          <p:cNvCxnSpPr>
            <a:cxnSpLocks/>
            <a:stCxn id="566" idx="2"/>
            <a:endCxn id="567" idx="0"/>
          </p:cNvCxnSpPr>
          <p:nvPr/>
        </p:nvCxnSpPr>
        <p:spPr>
          <a:xfrm flipH="1">
            <a:off x="4499450" y="1757700"/>
            <a:ext cx="699000" cy="477000"/>
          </a:xfrm>
          <a:prstGeom prst="straightConnector1">
            <a:avLst/>
          </a:prstGeom>
          <a:noFill/>
          <a:ln w="19050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570" name="Google Shape;570;p65"/>
          <p:cNvCxnSpPr>
            <a:cxnSpLocks/>
            <a:stCxn id="566" idx="0"/>
            <a:endCxn id="562" idx="2"/>
          </p:cNvCxnSpPr>
          <p:nvPr/>
        </p:nvCxnSpPr>
        <p:spPr>
          <a:xfrm rot="10800000" flipH="1">
            <a:off x="5198450" y="1005000"/>
            <a:ext cx="1203900" cy="467700"/>
          </a:xfrm>
          <a:prstGeom prst="straightConnector1">
            <a:avLst/>
          </a:prstGeom>
          <a:noFill/>
          <a:ln w="19050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571" name="Google Shape;571;p65"/>
          <p:cNvCxnSpPr>
            <a:cxnSpLocks/>
            <a:stCxn id="563" idx="0"/>
            <a:endCxn id="562" idx="2"/>
          </p:cNvCxnSpPr>
          <p:nvPr/>
        </p:nvCxnSpPr>
        <p:spPr>
          <a:xfrm rot="10800000">
            <a:off x="6402475" y="1005000"/>
            <a:ext cx="1139400" cy="467700"/>
          </a:xfrm>
          <a:prstGeom prst="straightConnector1">
            <a:avLst/>
          </a:prstGeom>
          <a:noFill/>
          <a:ln w="19050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572" name="Google Shape;572;p65"/>
          <p:cNvCxnSpPr>
            <a:cxnSpLocks/>
            <a:stCxn id="568" idx="0"/>
            <a:endCxn id="566" idx="2"/>
          </p:cNvCxnSpPr>
          <p:nvPr/>
        </p:nvCxnSpPr>
        <p:spPr>
          <a:xfrm rot="10800000">
            <a:off x="5198550" y="1757663"/>
            <a:ext cx="612000" cy="477000"/>
          </a:xfrm>
          <a:prstGeom prst="straightConnector1">
            <a:avLst/>
          </a:prstGeom>
          <a:noFill/>
          <a:ln w="19050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573" name="Google Shape;573;p65"/>
          <p:cNvCxnSpPr>
            <a:cxnSpLocks/>
            <a:stCxn id="564" idx="0"/>
            <a:endCxn id="563" idx="2"/>
          </p:cNvCxnSpPr>
          <p:nvPr/>
        </p:nvCxnSpPr>
        <p:spPr>
          <a:xfrm rot="10800000" flipH="1">
            <a:off x="7023750" y="1757675"/>
            <a:ext cx="518100" cy="477000"/>
          </a:xfrm>
          <a:prstGeom prst="straightConnector1">
            <a:avLst/>
          </a:prstGeom>
          <a:noFill/>
          <a:ln w="19050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574" name="Google Shape;574;p65"/>
          <p:cNvCxnSpPr>
            <a:cxnSpLocks/>
            <a:stCxn id="565" idx="0"/>
            <a:endCxn id="563" idx="2"/>
          </p:cNvCxnSpPr>
          <p:nvPr/>
        </p:nvCxnSpPr>
        <p:spPr>
          <a:xfrm rot="10800000">
            <a:off x="7541850" y="1757675"/>
            <a:ext cx="673200" cy="477000"/>
          </a:xfrm>
          <a:prstGeom prst="straightConnector1">
            <a:avLst/>
          </a:prstGeom>
          <a:noFill/>
          <a:ln w="19050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575" name="Google Shape;575;p65"/>
          <p:cNvSpPr/>
          <p:nvPr/>
        </p:nvSpPr>
        <p:spPr>
          <a:xfrm>
            <a:off x="1188900" y="1330775"/>
            <a:ext cx="931800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LPAREN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576" name="Google Shape;576;p65"/>
          <p:cNvSpPr/>
          <p:nvPr/>
        </p:nvSpPr>
        <p:spPr>
          <a:xfrm>
            <a:off x="2279550" y="1330775"/>
            <a:ext cx="857700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ID(x)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577" name="Google Shape;577;p65"/>
          <p:cNvSpPr/>
          <p:nvPr/>
        </p:nvSpPr>
        <p:spPr>
          <a:xfrm>
            <a:off x="511950" y="1748875"/>
            <a:ext cx="1090800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LESSTHAN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578" name="Google Shape;578;p65"/>
          <p:cNvSpPr/>
          <p:nvPr/>
        </p:nvSpPr>
        <p:spPr>
          <a:xfrm>
            <a:off x="1764250" y="1748875"/>
            <a:ext cx="857700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NUM(2)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579" name="Google Shape;579;p65"/>
          <p:cNvSpPr/>
          <p:nvPr/>
        </p:nvSpPr>
        <p:spPr>
          <a:xfrm>
            <a:off x="511950" y="2166975"/>
            <a:ext cx="931800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RPAREN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580" name="Google Shape;580;p65"/>
          <p:cNvSpPr/>
          <p:nvPr/>
        </p:nvSpPr>
        <p:spPr>
          <a:xfrm>
            <a:off x="1602750" y="2166975"/>
            <a:ext cx="931800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LCURLY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581" name="Google Shape;581;p65"/>
          <p:cNvSpPr/>
          <p:nvPr/>
        </p:nvSpPr>
        <p:spPr>
          <a:xfrm>
            <a:off x="511950" y="2585075"/>
            <a:ext cx="931800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ID(x)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582" name="Google Shape;582;p65"/>
          <p:cNvSpPr/>
          <p:nvPr/>
        </p:nvSpPr>
        <p:spPr>
          <a:xfrm>
            <a:off x="1602750" y="2585075"/>
            <a:ext cx="931800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EQUALS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583" name="Google Shape;583;p65"/>
          <p:cNvSpPr/>
          <p:nvPr/>
        </p:nvSpPr>
        <p:spPr>
          <a:xfrm>
            <a:off x="511950" y="3003175"/>
            <a:ext cx="931800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NUM(2)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584" name="Google Shape;584;p65"/>
          <p:cNvSpPr/>
          <p:nvPr/>
        </p:nvSpPr>
        <p:spPr>
          <a:xfrm>
            <a:off x="1602750" y="3003175"/>
            <a:ext cx="1203900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SEMICOLON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585" name="Google Shape;585;p65"/>
          <p:cNvSpPr/>
          <p:nvPr/>
        </p:nvSpPr>
        <p:spPr>
          <a:xfrm>
            <a:off x="4244713" y="3203100"/>
            <a:ext cx="1174800" cy="659700"/>
          </a:xfrm>
          <a:prstGeom prst="rect">
            <a:avLst/>
          </a:prstGeom>
          <a:solidFill>
            <a:srgbClr val="FCE5CD"/>
          </a:solidFill>
          <a:ln w="28575" cap="flat" cmpd="sng">
            <a:solidFill>
              <a:srgbClr val="B45F0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1" i="0" u="none" strike="noStrike" cap="none">
                <a:solidFill>
                  <a:srgbClr val="B45F06"/>
                </a:solidFill>
                <a:latin typeface="Calibri"/>
                <a:ea typeface="Calibri"/>
                <a:cs typeface="Calibri"/>
                <a:sym typeface="Calibri"/>
              </a:rPr>
              <a:t>Parser</a:t>
            </a:r>
            <a:endParaRPr sz="1800" b="1" i="0" u="none" strike="noStrike" cap="none">
              <a:solidFill>
                <a:srgbClr val="B45F06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86" name="Google Shape;586;p65"/>
          <p:cNvSpPr/>
          <p:nvPr/>
        </p:nvSpPr>
        <p:spPr>
          <a:xfrm rot="5400000" flipH="1">
            <a:off x="5681275" y="3035550"/>
            <a:ext cx="566100" cy="786900"/>
          </a:xfrm>
          <a:prstGeom prst="bentArrow">
            <a:avLst>
              <a:gd name="adj1" fmla="val 60537"/>
              <a:gd name="adj2" fmla="val 39686"/>
              <a:gd name="adj3" fmla="val 25000"/>
              <a:gd name="adj4" fmla="val 43750"/>
            </a:avLst>
          </a:prstGeom>
          <a:solidFill>
            <a:srgbClr val="B7B7B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87" name="Google Shape;587;p65"/>
          <p:cNvSpPr/>
          <p:nvPr/>
        </p:nvSpPr>
        <p:spPr>
          <a:xfrm>
            <a:off x="3434563" y="3236700"/>
            <a:ext cx="658800" cy="5925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B7B7B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88" name="Google Shape;588;p65"/>
          <p:cNvSpPr txBox="1"/>
          <p:nvPr/>
        </p:nvSpPr>
        <p:spPr>
          <a:xfrm>
            <a:off x="5089050" y="965675"/>
            <a:ext cx="9840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n-US" sz="1000" b="0" i="0" u="none" strike="noStrike" cap="none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condition</a:t>
            </a:r>
            <a:endParaRPr sz="1000" b="0" i="0" u="none" strike="noStrike" cap="none" dirty="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589" name="Google Shape;589;p65"/>
          <p:cNvSpPr txBox="1"/>
          <p:nvPr/>
        </p:nvSpPr>
        <p:spPr>
          <a:xfrm>
            <a:off x="6941400" y="965675"/>
            <a:ext cx="9840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n-US" sz="1000" b="0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body</a:t>
            </a:r>
            <a:endParaRPr sz="1000" b="0" i="0" u="none" strike="noStrike" cap="none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590" name="Google Shape;590;p65"/>
          <p:cNvSpPr txBox="1"/>
          <p:nvPr/>
        </p:nvSpPr>
        <p:spPr>
          <a:xfrm>
            <a:off x="6790800" y="1813638"/>
            <a:ext cx="9840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n-US" sz="1000" b="0" i="0" u="none" strike="noStrike" cap="none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left</a:t>
            </a:r>
            <a:endParaRPr sz="1000" b="0" i="0" u="none" strike="noStrike" cap="none" dirty="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591" name="Google Shape;591;p65"/>
          <p:cNvSpPr txBox="1"/>
          <p:nvPr/>
        </p:nvSpPr>
        <p:spPr>
          <a:xfrm>
            <a:off x="7962000" y="1813625"/>
            <a:ext cx="9840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n-US" sz="1000" b="0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right</a:t>
            </a:r>
            <a:endParaRPr sz="1000" b="0" i="0" u="none" strike="noStrike" cap="none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592" name="Google Shape;592;p65"/>
          <p:cNvSpPr txBox="1"/>
          <p:nvPr/>
        </p:nvSpPr>
        <p:spPr>
          <a:xfrm>
            <a:off x="4349450" y="1813638"/>
            <a:ext cx="9840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n-US" sz="1000" b="0" i="0" u="none" strike="noStrike" cap="none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left</a:t>
            </a:r>
            <a:endParaRPr sz="1000" b="0" i="0" u="none" strike="noStrike" cap="none" dirty="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593" name="Google Shape;593;p65"/>
          <p:cNvSpPr txBox="1"/>
          <p:nvPr/>
        </p:nvSpPr>
        <p:spPr>
          <a:xfrm>
            <a:off x="5520650" y="1813625"/>
            <a:ext cx="9840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n-US" sz="1000" b="0" i="0" u="none" strike="noStrike" cap="none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right</a:t>
            </a:r>
            <a:endParaRPr sz="1000" b="0" i="0" u="none" strike="noStrike" cap="none" dirty="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4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dirty="0"/>
              <a:t>Connecting with Professors</a:t>
            </a:r>
            <a:endParaRPr dirty="0"/>
          </a:p>
        </p:txBody>
      </p:sp>
      <p:sp>
        <p:nvSpPr>
          <p:cNvPr id="42" name="Google Shape;42;p4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>
                <a:solidFill>
                  <a:schemeClr val="tx1"/>
                </a:solidFill>
              </a:rPr>
              <a:t>Professors are busy but generally enthusiastic about being available to meet with students</a:t>
            </a:r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endParaRPr lang="en-US" dirty="0">
              <a:solidFill>
                <a:schemeClr val="tx1"/>
              </a:solidFill>
            </a:endParaRPr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>
                <a:solidFill>
                  <a:schemeClr val="tx1"/>
                </a:solidFill>
              </a:rPr>
              <a:t>Channels to connect with professors:</a:t>
            </a:r>
          </a:p>
          <a:p>
            <a:pPr marL="640080" lvl="1" indent="-283464"/>
            <a:r>
              <a:rPr lang="en-US" dirty="0">
                <a:solidFill>
                  <a:schemeClr val="tx1"/>
                </a:solidFill>
              </a:rPr>
              <a:t>Send professor an email with a request to meet</a:t>
            </a:r>
          </a:p>
          <a:p>
            <a:pPr marL="640080" lvl="1" indent="-283464"/>
            <a:r>
              <a:rPr lang="en-US" dirty="0">
                <a:solidFill>
                  <a:schemeClr val="tx1"/>
                </a:solidFill>
              </a:rPr>
              <a:t>Meet during professor’s office hours</a:t>
            </a:r>
          </a:p>
          <a:p>
            <a:pPr marL="640080" lvl="1" indent="-283464"/>
            <a:r>
              <a:rPr lang="en-US" dirty="0">
                <a:solidFill>
                  <a:schemeClr val="tx1"/>
                </a:solidFill>
              </a:rPr>
              <a:t>Chat with professors from community events, panels, talks, etc.</a:t>
            </a:r>
          </a:p>
          <a:p>
            <a:pPr marL="640080" lvl="1" indent="-283464"/>
            <a:endParaRPr lang="en-US" dirty="0">
              <a:solidFill>
                <a:schemeClr val="tx1"/>
              </a:solidFill>
            </a:endParaRPr>
          </a:p>
          <a:p>
            <a:pPr marL="347472" lvl="0" indent="-347472"/>
            <a:r>
              <a:rPr lang="en-US" dirty="0">
                <a:solidFill>
                  <a:schemeClr val="tx1"/>
                </a:solidFill>
              </a:rPr>
              <a:t>Have questions prepared before meeting with a professor</a:t>
            </a:r>
          </a:p>
          <a:p>
            <a:pPr marL="640080" lvl="1" indent="-283464"/>
            <a:r>
              <a:rPr lang="en-US" dirty="0">
                <a:solidFill>
                  <a:schemeClr val="tx1"/>
                </a:solidFill>
              </a:rPr>
              <a:t>Ask questions about their journey in the field, what they’ve enjoyed most, hardships they’ve faced, etc.</a:t>
            </a:r>
          </a:p>
          <a:p>
            <a:pPr marL="640080" lvl="1" indent="-283464"/>
            <a:r>
              <a:rPr lang="en-US" dirty="0">
                <a:solidFill>
                  <a:schemeClr val="tx1"/>
                </a:solidFill>
              </a:rPr>
              <a:t>Inquiry how you may get involved with research, teaching, etc.</a:t>
            </a:r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3" name="Google Shape;43;p4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3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279890287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9" name="Google Shape;599;p66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Describing a Programming Language</a:t>
            </a:r>
            <a:endParaRPr/>
          </a:p>
        </p:txBody>
      </p:sp>
      <p:sp>
        <p:nvSpPr>
          <p:cNvPr id="600" name="Google Shape;600;p66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544651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Many ways to define programming languages, some formal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We won’t cover language definition in depth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See CSE 341, CSE 401, CSE 402</a:t>
            </a:r>
            <a:endParaRPr dirty="0"/>
          </a:p>
          <a:p>
            <a:pPr marL="356616" lvl="1" indent="0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None/>
            </a:pPr>
            <a:endParaRPr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Example: Statements vs. Expressions</a:t>
            </a: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</p:txBody>
      </p:sp>
      <p:sp>
        <p:nvSpPr>
          <p:cNvPr id="601" name="Google Shape;601;p66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30</a:t>
            </a:fld>
            <a:endParaRPr/>
          </a:p>
        </p:txBody>
      </p:sp>
      <p:sp>
        <p:nvSpPr>
          <p:cNvPr id="602" name="Google Shape;602;p66"/>
          <p:cNvSpPr/>
          <p:nvPr/>
        </p:nvSpPr>
        <p:spPr>
          <a:xfrm>
            <a:off x="854800" y="3805697"/>
            <a:ext cx="2739300" cy="762000"/>
          </a:xfrm>
          <a:prstGeom prst="rect">
            <a:avLst/>
          </a:prstGeom>
          <a:solidFill>
            <a:srgbClr val="66666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300"/>
              <a:buFont typeface="Arial"/>
              <a:buNone/>
            </a:pPr>
            <a:r>
              <a:rPr lang="en-US" sz="2300" b="1" i="0" u="none" strike="noStrike" cap="none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Statements</a:t>
            </a:r>
            <a:endParaRPr sz="2300" b="1" i="0" u="none" strike="noStrike" cap="none" dirty="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1" u="none" strike="noStrike" cap="none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Perform an action</a:t>
            </a:r>
            <a:endParaRPr sz="1400" b="1" i="1" u="none" strike="noStrike" cap="none" dirty="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03" name="Google Shape;603;p66"/>
          <p:cNvSpPr/>
          <p:nvPr/>
        </p:nvSpPr>
        <p:spPr>
          <a:xfrm>
            <a:off x="5359025" y="3805697"/>
            <a:ext cx="2739300" cy="762000"/>
          </a:xfrm>
          <a:prstGeom prst="rect">
            <a:avLst/>
          </a:prstGeom>
          <a:solidFill>
            <a:srgbClr val="66666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300"/>
              <a:buFont typeface="Arial"/>
              <a:buNone/>
            </a:pPr>
            <a:r>
              <a:rPr lang="en-US" sz="2300" b="1" i="0" u="none" strike="noStrike" cap="none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Expressions</a:t>
            </a:r>
            <a:endParaRPr sz="2300" b="1" i="0" u="none" strike="noStrike" cap="none" dirty="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1" u="none" strike="noStrike" cap="none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Evaluate to a result</a:t>
            </a:r>
            <a:endParaRPr sz="1400" b="1" i="1" u="none" strike="noStrike" cap="none" dirty="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04" name="Google Shape;604;p66"/>
          <p:cNvSpPr txBox="1"/>
          <p:nvPr/>
        </p:nvSpPr>
        <p:spPr>
          <a:xfrm>
            <a:off x="631400" y="4636123"/>
            <a:ext cx="3069600" cy="205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510540" marR="0" lvl="0" indent="-34290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4B2A85"/>
              </a:buClr>
              <a:buSzPts val="1600"/>
              <a:buFont typeface="Noto Sans Symbols"/>
              <a:buChar char="❖"/>
            </a:pPr>
            <a:r>
              <a:rPr lang="en-US" sz="20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Assignment Statement</a:t>
            </a:r>
            <a:endParaRPr dirty="0"/>
          </a:p>
          <a:p>
            <a:pPr marL="914400" marR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4B2A85"/>
              </a:buClr>
              <a:buSzPts val="2080"/>
              <a:buFont typeface="Noto Sans Symbols"/>
              <a:buNone/>
            </a:pPr>
            <a:r>
              <a:rPr lang="en-US" sz="1600" b="1" i="0" u="none" strike="noStrike" cap="none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x = y;</a:t>
            </a:r>
            <a:endParaRPr dirty="0"/>
          </a:p>
          <a:p>
            <a:pPr marL="510540" marR="0" lvl="0" indent="-342900" algn="l" rtl="0">
              <a:lnSpc>
                <a:spcPct val="110000"/>
              </a:lnSpc>
              <a:spcBef>
                <a:spcPts val="1000"/>
              </a:spcBef>
              <a:spcAft>
                <a:spcPts val="0"/>
              </a:spcAft>
              <a:buClr>
                <a:srgbClr val="4B2A85"/>
              </a:buClr>
              <a:buSzPts val="1600"/>
              <a:buFont typeface="Noto Sans Symbols"/>
              <a:buChar char="❖"/>
            </a:pPr>
            <a:r>
              <a:rPr lang="en-US" sz="20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If Statement</a:t>
            </a:r>
            <a:endParaRPr dirty="0"/>
          </a:p>
          <a:p>
            <a:pPr marL="914400" marR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4B2A85"/>
              </a:buClr>
              <a:buSzPts val="2080"/>
              <a:buFont typeface="Noto Sans Symbols"/>
              <a:buNone/>
            </a:pPr>
            <a:r>
              <a:rPr lang="en-US" sz="1600" b="1" i="0" u="none" strike="noStrike" cap="none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if (x == 0) {</a:t>
            </a:r>
            <a:br>
              <a:rPr lang="en-US" sz="1600" b="1" i="0" u="none" strike="noStrike" cap="none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US" sz="1600" b="1" i="0" u="none" strike="noStrike" cap="none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x = y;</a:t>
            </a:r>
            <a:br>
              <a:rPr lang="en-US" sz="1600" b="1" i="0" u="none" strike="noStrike" cap="none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US" sz="1600" b="1" i="0" u="none" strike="noStrike" cap="none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}</a:t>
            </a:r>
            <a:endParaRPr dirty="0"/>
          </a:p>
          <a:p>
            <a:pPr marL="914400" marR="0" lvl="0" indent="0" algn="l" rtl="0">
              <a:lnSpc>
                <a:spcPct val="110000"/>
              </a:lnSpc>
              <a:spcBef>
                <a:spcPts val="1000"/>
              </a:spcBef>
              <a:spcAft>
                <a:spcPts val="0"/>
              </a:spcAft>
              <a:buClr>
                <a:srgbClr val="4B2A85"/>
              </a:buClr>
              <a:buSzPts val="2080"/>
              <a:buFont typeface="Noto Sans Symbols"/>
              <a:buNone/>
            </a:pPr>
            <a:endParaRPr sz="20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05" name="Google Shape;605;p66"/>
          <p:cNvSpPr txBox="1"/>
          <p:nvPr/>
        </p:nvSpPr>
        <p:spPr>
          <a:xfrm>
            <a:off x="5193875" y="4569925"/>
            <a:ext cx="3069600" cy="205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510540" marR="0" lvl="0" indent="-34290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4B2A85"/>
              </a:buClr>
              <a:buSzPts val="1600"/>
              <a:buFont typeface="Noto Sans Symbols"/>
              <a:buChar char="❖"/>
            </a:pPr>
            <a:r>
              <a:rPr lang="en-US" sz="20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Operators</a:t>
            </a:r>
            <a:endParaRPr dirty="0"/>
          </a:p>
          <a:p>
            <a:pPr marL="914400" marR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4B2A85"/>
              </a:buClr>
              <a:buSzPts val="1280"/>
              <a:buFont typeface="Noto Sans Symbols"/>
              <a:buNone/>
            </a:pPr>
            <a:r>
              <a:rPr lang="en-US" sz="1600" b="1" i="0" u="none" strike="noStrike" cap="none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x == 0;</a:t>
            </a:r>
            <a:endParaRPr dirty="0"/>
          </a:p>
          <a:p>
            <a:pPr marL="510540" marR="0" lvl="0" indent="-342900" algn="l" rtl="0">
              <a:lnSpc>
                <a:spcPct val="110000"/>
              </a:lnSpc>
              <a:spcBef>
                <a:spcPts val="1000"/>
              </a:spcBef>
              <a:spcAft>
                <a:spcPts val="0"/>
              </a:spcAft>
              <a:buClr>
                <a:srgbClr val="4B2A85"/>
              </a:buClr>
              <a:buSzPts val="1600"/>
              <a:buFont typeface="Noto Sans Symbols"/>
              <a:buChar char="❖"/>
            </a:pPr>
            <a:r>
              <a:rPr lang="en-US" sz="20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Variable</a:t>
            </a:r>
            <a:endParaRPr dirty="0"/>
          </a:p>
          <a:p>
            <a:pPr marL="914400" marR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4B2A85"/>
              </a:buClr>
              <a:buSzPts val="1280"/>
              <a:buFont typeface="Noto Sans Symbols"/>
              <a:buNone/>
            </a:pPr>
            <a:r>
              <a:rPr lang="en-US" sz="1600" b="1" i="0" u="none" strike="noStrike" cap="none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x</a:t>
            </a:r>
            <a:endParaRPr dirty="0"/>
          </a:p>
          <a:p>
            <a:pPr marL="510540" marR="0" lvl="0" indent="-342900" algn="l" rtl="0">
              <a:lnSpc>
                <a:spcPct val="110000"/>
              </a:lnSpc>
              <a:spcBef>
                <a:spcPts val="1000"/>
              </a:spcBef>
              <a:spcAft>
                <a:spcPts val="0"/>
              </a:spcAft>
              <a:buClr>
                <a:schemeClr val="hlink"/>
              </a:buClr>
              <a:buSzPts val="1600"/>
              <a:buFont typeface="Noto Sans Symbols"/>
              <a:buChar char="❖"/>
            </a:pPr>
            <a:r>
              <a:rPr lang="en-US" sz="20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Constant</a:t>
            </a:r>
            <a:endParaRPr dirty="0"/>
          </a:p>
          <a:p>
            <a:pPr marL="914400" marR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600" b="1" i="0" u="none" strike="noStrike" cap="none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24</a:t>
            </a:r>
            <a:endParaRPr dirty="0"/>
          </a:p>
          <a:p>
            <a:pPr marL="914400" marR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4B2A85"/>
              </a:buClr>
              <a:buSzPts val="2080"/>
              <a:buFont typeface="Noto Sans Symbols"/>
              <a:buNone/>
            </a:pPr>
            <a:endParaRPr sz="1600" b="0" i="0" u="none" strike="noStrike" cap="none" dirty="0">
              <a:solidFill>
                <a:schemeClr val="dk1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914400" marR="0" lvl="0" indent="0" algn="l" rtl="0">
              <a:lnSpc>
                <a:spcPct val="110000"/>
              </a:lnSpc>
              <a:spcBef>
                <a:spcPts val="1000"/>
              </a:spcBef>
              <a:spcAft>
                <a:spcPts val="0"/>
              </a:spcAft>
              <a:buClr>
                <a:srgbClr val="4B2A85"/>
              </a:buClr>
              <a:buSzPts val="2080"/>
              <a:buFont typeface="Noto Sans Symbols"/>
              <a:buNone/>
            </a:pPr>
            <a:endParaRPr sz="20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2" grpId="0" animBg="1"/>
      <p:bldP spid="603" grpId="0" animBg="1"/>
      <p:bldP spid="604" grpId="0"/>
      <p:bldP spid="605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1" name="Google Shape;611;p67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Describing a Programming Language</a:t>
            </a:r>
            <a:endParaRPr/>
          </a:p>
        </p:txBody>
      </p:sp>
      <p:sp>
        <p:nvSpPr>
          <p:cNvPr id="612" name="Google Shape;612;p67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These broad categories lend themselves well to recursive definitions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Easily express all possible configurations of the language constructs</a:t>
            </a: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</p:txBody>
      </p:sp>
      <p:sp>
        <p:nvSpPr>
          <p:cNvPr id="613" name="Google Shape;613;p67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31</a:t>
            </a:fld>
            <a:endParaRPr/>
          </a:p>
        </p:txBody>
      </p:sp>
      <p:sp>
        <p:nvSpPr>
          <p:cNvPr id="614" name="Google Shape;614;p67"/>
          <p:cNvSpPr txBox="1"/>
          <p:nvPr/>
        </p:nvSpPr>
        <p:spPr>
          <a:xfrm>
            <a:off x="6408075" y="4262050"/>
            <a:ext cx="2538300" cy="2042400"/>
          </a:xfrm>
          <a:prstGeom prst="rect">
            <a:avLst/>
          </a:prstGeom>
          <a:solidFill>
            <a:srgbClr val="EFEFEF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4B2A85"/>
              </a:buClr>
              <a:buSzPts val="2080"/>
              <a:buFont typeface="Noto Sans Symbols"/>
              <a:buNone/>
            </a:pPr>
            <a:endParaRPr sz="2000" b="0" i="0" u="none" strike="noStrike" cap="none">
              <a:solidFill>
                <a:schemeClr val="dk1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914400" marR="0" lvl="0" indent="0" algn="l" rtl="0">
              <a:lnSpc>
                <a:spcPct val="110000"/>
              </a:lnSpc>
              <a:spcBef>
                <a:spcPts val="1000"/>
              </a:spcBef>
              <a:spcAft>
                <a:spcPts val="0"/>
              </a:spcAft>
              <a:buClr>
                <a:srgbClr val="4B2A85"/>
              </a:buClr>
              <a:buSzPts val="2080"/>
              <a:buFont typeface="Noto Sans Symbols"/>
              <a:buNone/>
            </a:pPr>
            <a:endParaRPr sz="24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15" name="Google Shape;615;p67"/>
          <p:cNvSpPr/>
          <p:nvPr/>
        </p:nvSpPr>
        <p:spPr>
          <a:xfrm>
            <a:off x="505175" y="3421938"/>
            <a:ext cx="2069100" cy="67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300"/>
              <a:buFont typeface="Arial"/>
              <a:buNone/>
            </a:pPr>
            <a:r>
              <a:rPr lang="en-US" sz="23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Symbolic Example</a:t>
            </a:r>
            <a:endParaRPr sz="1400" b="1" i="1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16" name="Google Shape;616;p67"/>
          <p:cNvSpPr txBox="1"/>
          <p:nvPr/>
        </p:nvSpPr>
        <p:spPr>
          <a:xfrm>
            <a:off x="505175" y="4262050"/>
            <a:ext cx="2181600" cy="1159300"/>
          </a:xfrm>
          <a:prstGeom prst="rect">
            <a:avLst/>
          </a:prstGeom>
          <a:solidFill>
            <a:srgbClr val="EFEFEF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4B2A85"/>
              </a:buClr>
              <a:buSzPts val="2080"/>
              <a:buFont typeface="Noto Sans Symbols"/>
              <a:buNone/>
            </a:pPr>
            <a:r>
              <a:rPr lang="en-US" sz="2000" b="1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if (x == 0) {</a:t>
            </a:r>
            <a:br>
              <a:rPr lang="en-US" sz="2000" b="1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US" sz="2000" b="1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x = y;</a:t>
            </a:r>
            <a:br>
              <a:rPr lang="en-US" sz="2000" b="1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US" sz="2000" b="1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}</a:t>
            </a:r>
            <a:endParaRPr/>
          </a:p>
          <a:p>
            <a:pPr marL="914400" marR="0" lvl="0" indent="0" algn="l" rtl="0">
              <a:lnSpc>
                <a:spcPct val="110000"/>
              </a:lnSpc>
              <a:spcBef>
                <a:spcPts val="1000"/>
              </a:spcBef>
              <a:spcAft>
                <a:spcPts val="0"/>
              </a:spcAft>
              <a:buClr>
                <a:srgbClr val="4B2A85"/>
              </a:buClr>
              <a:buSzPts val="2080"/>
              <a:buFont typeface="Noto Sans Symbols"/>
              <a:buNone/>
            </a:pPr>
            <a:endParaRPr sz="24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17" name="Google Shape;617;p67"/>
          <p:cNvSpPr/>
          <p:nvPr/>
        </p:nvSpPr>
        <p:spPr>
          <a:xfrm>
            <a:off x="3056275" y="3421950"/>
            <a:ext cx="3007500" cy="67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300"/>
              <a:buFont typeface="Arial"/>
              <a:buNone/>
            </a:pPr>
            <a:r>
              <a:rPr lang="en-US" sz="23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General Definition of an </a:t>
            </a:r>
            <a:r>
              <a:rPr lang="en-US" sz="23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if</a:t>
            </a:r>
            <a:r>
              <a:rPr lang="en-US" sz="23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Statement</a:t>
            </a:r>
            <a:endParaRPr sz="1400" b="1" i="1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18" name="Google Shape;618;p67"/>
          <p:cNvSpPr txBox="1"/>
          <p:nvPr/>
        </p:nvSpPr>
        <p:spPr>
          <a:xfrm>
            <a:off x="3309474" y="4262050"/>
            <a:ext cx="2495675" cy="2160272"/>
          </a:xfrm>
          <a:prstGeom prst="rect">
            <a:avLst/>
          </a:prstGeom>
          <a:solidFill>
            <a:srgbClr val="EFEFEF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4B2A85"/>
              </a:buClr>
              <a:buSzPts val="2080"/>
              <a:buFont typeface="Noto Sans Symbols"/>
              <a:buNone/>
            </a:pPr>
            <a:r>
              <a:rPr lang="en-US" sz="2000" b="1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if (          ) {</a:t>
            </a:r>
            <a:br>
              <a:rPr lang="en-US" sz="2000" b="1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US" sz="2000" b="1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endParaRPr/>
          </a:p>
          <a:p>
            <a:pPr marL="0" marR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4B2A85"/>
              </a:buClr>
              <a:buSzPts val="2080"/>
              <a:buFont typeface="Noto Sans Symbols"/>
              <a:buNone/>
            </a:pPr>
            <a:endParaRPr sz="2000" b="1" i="0" u="none" strike="noStrike" cap="none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4B2A85"/>
              </a:buClr>
              <a:buSzPts val="2080"/>
              <a:buFont typeface="Noto Sans Symbols"/>
              <a:buNone/>
            </a:pPr>
            <a:br>
              <a:rPr lang="en-US" sz="2000" b="1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US" sz="2000" b="1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}</a:t>
            </a:r>
            <a:endParaRPr/>
          </a:p>
          <a:p>
            <a:pPr marL="914400" marR="0" lvl="0" indent="0" algn="l" rtl="0">
              <a:lnSpc>
                <a:spcPct val="110000"/>
              </a:lnSpc>
              <a:spcBef>
                <a:spcPts val="1000"/>
              </a:spcBef>
              <a:spcAft>
                <a:spcPts val="0"/>
              </a:spcAft>
              <a:buClr>
                <a:srgbClr val="4B2A85"/>
              </a:buClr>
              <a:buSzPts val="2080"/>
              <a:buFont typeface="Noto Sans Symbols"/>
              <a:buNone/>
            </a:pPr>
            <a:endParaRPr sz="24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19" name="Google Shape;619;p67"/>
          <p:cNvSpPr/>
          <p:nvPr/>
        </p:nvSpPr>
        <p:spPr>
          <a:xfrm>
            <a:off x="4091970" y="4332925"/>
            <a:ext cx="1275300" cy="285000"/>
          </a:xfrm>
          <a:prstGeom prst="roundRect">
            <a:avLst>
              <a:gd name="adj" fmla="val 16667"/>
            </a:avLst>
          </a:prstGeom>
          <a:noFill/>
          <a:ln w="19050" cap="flat" cmpd="sng">
            <a:solidFill>
              <a:srgbClr val="3D85C6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3D85C6"/>
                </a:solidFill>
                <a:latin typeface="Courier New"/>
                <a:ea typeface="Courier New"/>
                <a:cs typeface="Courier New"/>
                <a:sym typeface="Courier New"/>
              </a:rPr>
              <a:t>EXPRESSION</a:t>
            </a:r>
            <a:endParaRPr sz="1400" b="1" i="0" u="none" strike="noStrike" cap="none">
              <a:solidFill>
                <a:srgbClr val="3D85C6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620" name="Google Shape;620;p67"/>
          <p:cNvSpPr/>
          <p:nvPr/>
        </p:nvSpPr>
        <p:spPr>
          <a:xfrm>
            <a:off x="3693525" y="4973800"/>
            <a:ext cx="1275300" cy="285000"/>
          </a:xfrm>
          <a:prstGeom prst="roundRect">
            <a:avLst>
              <a:gd name="adj" fmla="val 16667"/>
            </a:avLst>
          </a:prstGeom>
          <a:noFill/>
          <a:ln w="19050" cap="flat" cmpd="sng">
            <a:solidFill>
              <a:srgbClr val="3D85C6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3D85C6"/>
                </a:solidFill>
                <a:latin typeface="Courier New"/>
                <a:ea typeface="Courier New"/>
                <a:cs typeface="Courier New"/>
                <a:sym typeface="Courier New"/>
              </a:rPr>
              <a:t>STATEMENT</a:t>
            </a:r>
            <a:endParaRPr sz="1400" b="1" i="0" u="none" strike="noStrike" cap="none">
              <a:solidFill>
                <a:srgbClr val="3D85C6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621" name="Google Shape;621;p67"/>
          <p:cNvSpPr/>
          <p:nvPr/>
        </p:nvSpPr>
        <p:spPr>
          <a:xfrm>
            <a:off x="3693525" y="5339900"/>
            <a:ext cx="1275300" cy="285000"/>
          </a:xfrm>
          <a:prstGeom prst="roundRect">
            <a:avLst>
              <a:gd name="adj" fmla="val 16667"/>
            </a:avLst>
          </a:prstGeom>
          <a:noFill/>
          <a:ln w="19050" cap="flat" cmpd="sng">
            <a:solidFill>
              <a:srgbClr val="3D85C6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3D85C6"/>
                </a:solidFill>
                <a:latin typeface="Courier New"/>
                <a:ea typeface="Courier New"/>
                <a:cs typeface="Courier New"/>
                <a:sym typeface="Courier New"/>
              </a:rPr>
              <a:t>STATEMENT</a:t>
            </a:r>
            <a:endParaRPr sz="1400" b="1" i="0" u="none" strike="noStrike" cap="none">
              <a:solidFill>
                <a:srgbClr val="3D85C6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622" name="Google Shape;622;p67"/>
          <p:cNvSpPr/>
          <p:nvPr/>
        </p:nvSpPr>
        <p:spPr>
          <a:xfrm>
            <a:off x="3693525" y="5626925"/>
            <a:ext cx="1275300" cy="285000"/>
          </a:xfrm>
          <a:prstGeom prst="roundRect">
            <a:avLst>
              <a:gd name="adj" fmla="val 16667"/>
            </a:avLst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3D85C6"/>
                </a:solidFill>
                <a:latin typeface="Consolas"/>
                <a:ea typeface="Consolas"/>
                <a:cs typeface="Consolas"/>
                <a:sym typeface="Consolas"/>
              </a:rPr>
              <a:t>...</a:t>
            </a:r>
            <a:endParaRPr sz="1400" b="1" i="0" u="none" strike="noStrike" cap="none">
              <a:solidFill>
                <a:srgbClr val="3D85C6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623" name="Google Shape;623;p67"/>
          <p:cNvSpPr/>
          <p:nvPr/>
        </p:nvSpPr>
        <p:spPr>
          <a:xfrm>
            <a:off x="6545775" y="3421938"/>
            <a:ext cx="2069100" cy="67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300"/>
              <a:buFont typeface="Arial"/>
              <a:buNone/>
            </a:pPr>
            <a:r>
              <a:rPr lang="en-US" sz="23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Token Stream Definition</a:t>
            </a:r>
            <a:endParaRPr sz="1400" b="1" i="1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24" name="Google Shape;624;p67"/>
          <p:cNvSpPr/>
          <p:nvPr/>
        </p:nvSpPr>
        <p:spPr>
          <a:xfrm>
            <a:off x="6516675" y="4758650"/>
            <a:ext cx="1275300" cy="285000"/>
          </a:xfrm>
          <a:prstGeom prst="roundRect">
            <a:avLst>
              <a:gd name="adj" fmla="val 16667"/>
            </a:avLst>
          </a:prstGeom>
          <a:noFill/>
          <a:ln w="19050" cap="flat" cmpd="sng">
            <a:solidFill>
              <a:srgbClr val="3D85C6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3D85C6"/>
                </a:solidFill>
                <a:latin typeface="Courier New"/>
                <a:ea typeface="Courier New"/>
                <a:cs typeface="Courier New"/>
                <a:sym typeface="Courier New"/>
              </a:rPr>
              <a:t>EXPRESSION</a:t>
            </a:r>
            <a:endParaRPr sz="1400" b="1" i="0" u="none" strike="noStrike" cap="none">
              <a:solidFill>
                <a:srgbClr val="3D85C6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625" name="Google Shape;625;p67"/>
          <p:cNvSpPr/>
          <p:nvPr/>
        </p:nvSpPr>
        <p:spPr>
          <a:xfrm>
            <a:off x="2796075" y="4551400"/>
            <a:ext cx="349800" cy="4275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B4A7D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26" name="Google Shape;626;p67"/>
          <p:cNvSpPr/>
          <p:nvPr/>
        </p:nvSpPr>
        <p:spPr>
          <a:xfrm>
            <a:off x="5948975" y="4551400"/>
            <a:ext cx="349800" cy="4275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B4A7D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27" name="Google Shape;627;p67"/>
          <p:cNvSpPr/>
          <p:nvPr/>
        </p:nvSpPr>
        <p:spPr>
          <a:xfrm>
            <a:off x="6516675" y="4380950"/>
            <a:ext cx="518100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IF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628" name="Google Shape;628;p67"/>
          <p:cNvSpPr/>
          <p:nvPr/>
        </p:nvSpPr>
        <p:spPr>
          <a:xfrm>
            <a:off x="7119675" y="4380950"/>
            <a:ext cx="931800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LPAREN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629" name="Google Shape;629;p67"/>
          <p:cNvSpPr/>
          <p:nvPr/>
        </p:nvSpPr>
        <p:spPr>
          <a:xfrm>
            <a:off x="7875075" y="4758650"/>
            <a:ext cx="931800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RPAREN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630" name="Google Shape;630;p67"/>
          <p:cNvSpPr/>
          <p:nvPr/>
        </p:nvSpPr>
        <p:spPr>
          <a:xfrm>
            <a:off x="6516675" y="5136350"/>
            <a:ext cx="931800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LCURLY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631" name="Google Shape;631;p67"/>
          <p:cNvSpPr/>
          <p:nvPr/>
        </p:nvSpPr>
        <p:spPr>
          <a:xfrm>
            <a:off x="6516675" y="5891750"/>
            <a:ext cx="931800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RCURLY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632" name="Google Shape;632;p67"/>
          <p:cNvSpPr/>
          <p:nvPr/>
        </p:nvSpPr>
        <p:spPr>
          <a:xfrm>
            <a:off x="7531575" y="5136350"/>
            <a:ext cx="1275300" cy="285000"/>
          </a:xfrm>
          <a:prstGeom prst="roundRect">
            <a:avLst>
              <a:gd name="adj" fmla="val 16667"/>
            </a:avLst>
          </a:prstGeom>
          <a:noFill/>
          <a:ln w="19050" cap="flat" cmpd="sng">
            <a:solidFill>
              <a:srgbClr val="3D85C6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3D85C6"/>
                </a:solidFill>
                <a:latin typeface="Courier New"/>
                <a:ea typeface="Courier New"/>
                <a:cs typeface="Courier New"/>
                <a:sym typeface="Courier New"/>
              </a:rPr>
              <a:t>STATEMENT</a:t>
            </a:r>
            <a:endParaRPr sz="1400" b="1" i="0" u="none" strike="noStrike" cap="none">
              <a:solidFill>
                <a:srgbClr val="3D85C6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633" name="Google Shape;633;p67"/>
          <p:cNvSpPr/>
          <p:nvPr/>
        </p:nvSpPr>
        <p:spPr>
          <a:xfrm>
            <a:off x="6516675" y="5514050"/>
            <a:ext cx="1275300" cy="285000"/>
          </a:xfrm>
          <a:prstGeom prst="roundRect">
            <a:avLst>
              <a:gd name="adj" fmla="val 16667"/>
            </a:avLst>
          </a:prstGeom>
          <a:noFill/>
          <a:ln w="19050" cap="flat" cmpd="sng">
            <a:solidFill>
              <a:srgbClr val="3D85C6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3D85C6"/>
                </a:solidFill>
                <a:latin typeface="Courier New"/>
                <a:ea typeface="Courier New"/>
                <a:cs typeface="Courier New"/>
                <a:sym typeface="Courier New"/>
              </a:rPr>
              <a:t>STATEMENT</a:t>
            </a:r>
            <a:endParaRPr sz="1400" b="1" i="0" u="none" strike="noStrike" cap="none">
              <a:solidFill>
                <a:srgbClr val="3D85C6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634" name="Google Shape;634;p67"/>
          <p:cNvSpPr/>
          <p:nvPr/>
        </p:nvSpPr>
        <p:spPr>
          <a:xfrm>
            <a:off x="7864425" y="5514050"/>
            <a:ext cx="609600" cy="285000"/>
          </a:xfrm>
          <a:prstGeom prst="roundRect">
            <a:avLst>
              <a:gd name="adj" fmla="val 16667"/>
            </a:avLst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3D85C6"/>
                </a:solidFill>
                <a:latin typeface="Consolas"/>
                <a:ea typeface="Consolas"/>
                <a:cs typeface="Consolas"/>
                <a:sym typeface="Consolas"/>
              </a:rPr>
              <a:t>...</a:t>
            </a:r>
            <a:endParaRPr sz="1400" b="1" i="0" u="none" strike="noStrike" cap="none">
              <a:solidFill>
                <a:srgbClr val="3D85C6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0" name="Google Shape;640;p68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The Parser: How?</a:t>
            </a:r>
            <a:endParaRPr/>
          </a:p>
        </p:txBody>
      </p:sp>
      <p:sp>
        <p:nvSpPr>
          <p:cNvPr id="641" name="Google Shape;641;p68"/>
          <p:cNvSpPr txBox="1">
            <a:spLocks noGrp="1"/>
          </p:cNvSpPr>
          <p:nvPr>
            <p:ph type="body" idx="1"/>
          </p:nvPr>
        </p:nvSpPr>
        <p:spPr>
          <a:xfrm>
            <a:off x="396875" y="3832760"/>
            <a:ext cx="8549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endParaRPr lang="en-US"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Like a scanner: pass token stream, building up as we go</a:t>
            </a:r>
            <a:endParaRPr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Intuition: If we see           and                  , we are entering an if statement and next we must see a complete expression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Keep reading until we have a complete expression (recursively parse that) and attach on the condition side of the</a:t>
            </a: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</p:txBody>
      </p:sp>
      <p:sp>
        <p:nvSpPr>
          <p:cNvPr id="642" name="Google Shape;642;p68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32</a:t>
            </a:fld>
            <a:endParaRPr/>
          </a:p>
        </p:txBody>
      </p:sp>
      <p:sp>
        <p:nvSpPr>
          <p:cNvPr id="643" name="Google Shape;643;p68"/>
          <p:cNvSpPr/>
          <p:nvPr/>
        </p:nvSpPr>
        <p:spPr>
          <a:xfrm>
            <a:off x="357018" y="1719040"/>
            <a:ext cx="2926200" cy="2612400"/>
          </a:xfrm>
          <a:prstGeom prst="rect">
            <a:avLst/>
          </a:prstGeom>
          <a:solidFill>
            <a:srgbClr val="EFEFEF"/>
          </a:solidFill>
          <a:ln>
            <a:noFill/>
          </a:ln>
          <a:effectLst>
            <a:outerShdw blurRad="57150" dist="19050" dir="5400000" algn="bl" rotWithShape="0">
              <a:srgbClr val="000000">
                <a:alpha val="49803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lang="en-US" sz="13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Token Stream</a:t>
            </a:r>
            <a:endParaRPr sz="13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44" name="Google Shape;644;p68"/>
          <p:cNvSpPr/>
          <p:nvPr/>
        </p:nvSpPr>
        <p:spPr>
          <a:xfrm>
            <a:off x="511943" y="1852140"/>
            <a:ext cx="518100" cy="285000"/>
          </a:xfrm>
          <a:prstGeom prst="roundRect">
            <a:avLst>
              <a:gd name="adj" fmla="val 16667"/>
            </a:avLst>
          </a:prstGeom>
          <a:solidFill>
            <a:srgbClr val="F2C23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IF</a:t>
            </a:r>
            <a:endParaRPr sz="1400" b="1" i="0" u="none" strike="noStrike" cap="none" dirty="0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659" name="Google Shape;659;p68"/>
          <p:cNvSpPr/>
          <p:nvPr/>
        </p:nvSpPr>
        <p:spPr>
          <a:xfrm>
            <a:off x="1188893" y="1852140"/>
            <a:ext cx="931800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LPAREN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660" name="Google Shape;660;p68"/>
          <p:cNvSpPr/>
          <p:nvPr/>
        </p:nvSpPr>
        <p:spPr>
          <a:xfrm>
            <a:off x="2279543" y="1852140"/>
            <a:ext cx="857700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ID(x)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661" name="Google Shape;661;p68"/>
          <p:cNvSpPr/>
          <p:nvPr/>
        </p:nvSpPr>
        <p:spPr>
          <a:xfrm>
            <a:off x="511943" y="2270240"/>
            <a:ext cx="1090800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LESSTHAN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662" name="Google Shape;662;p68"/>
          <p:cNvSpPr/>
          <p:nvPr/>
        </p:nvSpPr>
        <p:spPr>
          <a:xfrm>
            <a:off x="1764243" y="2270240"/>
            <a:ext cx="857700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NUM(2)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663" name="Google Shape;663;p68"/>
          <p:cNvSpPr/>
          <p:nvPr/>
        </p:nvSpPr>
        <p:spPr>
          <a:xfrm>
            <a:off x="511943" y="2688340"/>
            <a:ext cx="931800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RPAREN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664" name="Google Shape;664;p68"/>
          <p:cNvSpPr/>
          <p:nvPr/>
        </p:nvSpPr>
        <p:spPr>
          <a:xfrm>
            <a:off x="1602743" y="2688340"/>
            <a:ext cx="931800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LCURLY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665" name="Google Shape;665;p68"/>
          <p:cNvSpPr/>
          <p:nvPr/>
        </p:nvSpPr>
        <p:spPr>
          <a:xfrm>
            <a:off x="511943" y="3106440"/>
            <a:ext cx="931800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ID(x)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666" name="Google Shape;666;p68"/>
          <p:cNvSpPr/>
          <p:nvPr/>
        </p:nvSpPr>
        <p:spPr>
          <a:xfrm>
            <a:off x="1602743" y="3106440"/>
            <a:ext cx="931800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EQUALS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667" name="Google Shape;667;p68"/>
          <p:cNvSpPr/>
          <p:nvPr/>
        </p:nvSpPr>
        <p:spPr>
          <a:xfrm>
            <a:off x="511943" y="3524540"/>
            <a:ext cx="931800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NUM(2)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668" name="Google Shape;668;p68"/>
          <p:cNvSpPr/>
          <p:nvPr/>
        </p:nvSpPr>
        <p:spPr>
          <a:xfrm>
            <a:off x="1602743" y="3524540"/>
            <a:ext cx="1203900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SEMICOLON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669" name="Google Shape;669;p68"/>
          <p:cNvSpPr/>
          <p:nvPr/>
        </p:nvSpPr>
        <p:spPr>
          <a:xfrm>
            <a:off x="4244713" y="3203100"/>
            <a:ext cx="1174800" cy="659700"/>
          </a:xfrm>
          <a:prstGeom prst="rect">
            <a:avLst/>
          </a:prstGeom>
          <a:solidFill>
            <a:srgbClr val="FCE5CD"/>
          </a:solidFill>
          <a:ln w="28575" cap="flat" cmpd="sng">
            <a:solidFill>
              <a:srgbClr val="B45F0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1" i="0" u="none" strike="noStrike" cap="none">
                <a:solidFill>
                  <a:srgbClr val="B45F06"/>
                </a:solidFill>
                <a:latin typeface="Calibri"/>
                <a:ea typeface="Calibri"/>
                <a:cs typeface="Calibri"/>
                <a:sym typeface="Calibri"/>
              </a:rPr>
              <a:t>Parser</a:t>
            </a:r>
            <a:endParaRPr sz="1800" b="1" i="0" u="none" strike="noStrike" cap="none">
              <a:solidFill>
                <a:srgbClr val="B45F06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70" name="Google Shape;670;p68"/>
          <p:cNvSpPr/>
          <p:nvPr/>
        </p:nvSpPr>
        <p:spPr>
          <a:xfrm rot="5400000" flipH="1">
            <a:off x="5681275" y="3035550"/>
            <a:ext cx="566100" cy="786900"/>
          </a:xfrm>
          <a:prstGeom prst="bentArrow">
            <a:avLst>
              <a:gd name="adj1" fmla="val 60537"/>
              <a:gd name="adj2" fmla="val 39686"/>
              <a:gd name="adj3" fmla="val 25000"/>
              <a:gd name="adj4" fmla="val 43750"/>
            </a:avLst>
          </a:prstGeom>
          <a:solidFill>
            <a:srgbClr val="B7B7B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71" name="Google Shape;671;p68"/>
          <p:cNvSpPr/>
          <p:nvPr/>
        </p:nvSpPr>
        <p:spPr>
          <a:xfrm>
            <a:off x="3434563" y="3236700"/>
            <a:ext cx="658800" cy="5925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B7B7B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78" name="Google Shape;678;p68"/>
          <p:cNvSpPr/>
          <p:nvPr/>
        </p:nvSpPr>
        <p:spPr>
          <a:xfrm>
            <a:off x="3498382" y="5004242"/>
            <a:ext cx="518100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IF</a:t>
            </a:r>
            <a:endParaRPr sz="1400" b="1" i="0" u="none" strike="noStrike" cap="none" dirty="0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679" name="Google Shape;679;p68"/>
          <p:cNvSpPr/>
          <p:nvPr/>
        </p:nvSpPr>
        <p:spPr>
          <a:xfrm>
            <a:off x="4905775" y="5004242"/>
            <a:ext cx="931800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LPAREN</a:t>
            </a:r>
            <a:endParaRPr sz="1400" b="1" i="0" u="none" strike="noStrike" cap="none" dirty="0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680" name="Google Shape;680;p68"/>
          <p:cNvSpPr/>
          <p:nvPr/>
        </p:nvSpPr>
        <p:spPr>
          <a:xfrm>
            <a:off x="6972175" y="6219618"/>
            <a:ext cx="658800" cy="285000"/>
          </a:xfrm>
          <a:prstGeom prst="roundRect">
            <a:avLst>
              <a:gd name="adj" fmla="val 16667"/>
            </a:avLst>
          </a:prstGeom>
          <a:solidFill>
            <a:srgbClr val="6FA8D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IF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2" name="Google Shape;561;p65">
            <a:extLst>
              <a:ext uri="{FF2B5EF4-FFF2-40B4-BE49-F238E27FC236}">
                <a16:creationId xmlns:a16="http://schemas.microsoft.com/office/drawing/2014/main" id="{767EC585-C7E7-9EF4-6FC5-28D3A9925AFF}"/>
              </a:ext>
            </a:extLst>
          </p:cNvPr>
          <p:cNvSpPr/>
          <p:nvPr/>
        </p:nvSpPr>
        <p:spPr>
          <a:xfrm>
            <a:off x="3858900" y="418250"/>
            <a:ext cx="5087100" cy="2612400"/>
          </a:xfrm>
          <a:prstGeom prst="rect">
            <a:avLst/>
          </a:prstGeom>
          <a:solidFill>
            <a:srgbClr val="EFEFEF"/>
          </a:solidFill>
          <a:ln>
            <a:noFill/>
          </a:ln>
          <a:effectLst>
            <a:outerShdw blurRad="57150" dist="19050" dir="5400000" algn="bl" rotWithShape="0">
              <a:srgbClr val="000000">
                <a:alpha val="49803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lang="en-US" sz="13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Abstract Syntax Tree</a:t>
            </a:r>
            <a:endParaRPr sz="13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" name="Google Shape;562;p65">
            <a:extLst>
              <a:ext uri="{FF2B5EF4-FFF2-40B4-BE49-F238E27FC236}">
                <a16:creationId xmlns:a16="http://schemas.microsoft.com/office/drawing/2014/main" id="{CB71CEEA-A49B-E225-707A-4D3751DF7C72}"/>
              </a:ext>
            </a:extLst>
          </p:cNvPr>
          <p:cNvSpPr/>
          <p:nvPr/>
        </p:nvSpPr>
        <p:spPr>
          <a:xfrm>
            <a:off x="6073050" y="719975"/>
            <a:ext cx="658800" cy="285000"/>
          </a:xfrm>
          <a:prstGeom prst="roundRect">
            <a:avLst>
              <a:gd name="adj" fmla="val 16667"/>
            </a:avLst>
          </a:prstGeom>
          <a:solidFill>
            <a:srgbClr val="6FA8D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IF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cxnSp>
        <p:nvCxnSpPr>
          <p:cNvPr id="11" name="Google Shape;570;p65">
            <a:extLst>
              <a:ext uri="{FF2B5EF4-FFF2-40B4-BE49-F238E27FC236}">
                <a16:creationId xmlns:a16="http://schemas.microsoft.com/office/drawing/2014/main" id="{D820F904-C91E-AEAD-C1B7-1AF2349B018C}"/>
              </a:ext>
            </a:extLst>
          </p:cNvPr>
          <p:cNvCxnSpPr>
            <a:cxnSpLocks/>
            <a:endCxn id="3" idx="2"/>
          </p:cNvCxnSpPr>
          <p:nvPr/>
        </p:nvCxnSpPr>
        <p:spPr>
          <a:xfrm rot="10800000" flipH="1">
            <a:off x="5198450" y="1005000"/>
            <a:ext cx="1203900" cy="467700"/>
          </a:xfrm>
          <a:prstGeom prst="straightConnector1">
            <a:avLst/>
          </a:prstGeom>
          <a:noFill/>
          <a:ln w="19050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12" name="Google Shape;571;p65">
            <a:extLst>
              <a:ext uri="{FF2B5EF4-FFF2-40B4-BE49-F238E27FC236}">
                <a16:creationId xmlns:a16="http://schemas.microsoft.com/office/drawing/2014/main" id="{65624D1F-F7EB-7E49-5739-8A99EFD37A25}"/>
              </a:ext>
            </a:extLst>
          </p:cNvPr>
          <p:cNvCxnSpPr>
            <a:cxnSpLocks/>
            <a:endCxn id="3" idx="2"/>
          </p:cNvCxnSpPr>
          <p:nvPr/>
        </p:nvCxnSpPr>
        <p:spPr>
          <a:xfrm rot="10800000">
            <a:off x="6402475" y="1005000"/>
            <a:ext cx="1139400" cy="467700"/>
          </a:xfrm>
          <a:prstGeom prst="straightConnector1">
            <a:avLst/>
          </a:prstGeom>
          <a:noFill/>
          <a:ln w="19050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16" name="Google Shape;588;p65">
            <a:extLst>
              <a:ext uri="{FF2B5EF4-FFF2-40B4-BE49-F238E27FC236}">
                <a16:creationId xmlns:a16="http://schemas.microsoft.com/office/drawing/2014/main" id="{003AD603-34A3-3215-43E1-3728820AE190}"/>
              </a:ext>
            </a:extLst>
          </p:cNvPr>
          <p:cNvSpPr txBox="1"/>
          <p:nvPr/>
        </p:nvSpPr>
        <p:spPr>
          <a:xfrm>
            <a:off x="5089050" y="965675"/>
            <a:ext cx="9840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n-US" sz="1000" b="0" i="0" u="none" strike="noStrike" cap="none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condition</a:t>
            </a:r>
            <a:endParaRPr sz="1000" b="0" i="0" u="none" strike="noStrike" cap="none" dirty="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17" name="Google Shape;589;p65">
            <a:extLst>
              <a:ext uri="{FF2B5EF4-FFF2-40B4-BE49-F238E27FC236}">
                <a16:creationId xmlns:a16="http://schemas.microsoft.com/office/drawing/2014/main" id="{AF426E4D-EE76-EABB-635A-4A1609A1C162}"/>
              </a:ext>
            </a:extLst>
          </p:cNvPr>
          <p:cNvSpPr txBox="1"/>
          <p:nvPr/>
        </p:nvSpPr>
        <p:spPr>
          <a:xfrm>
            <a:off x="6941400" y="965675"/>
            <a:ext cx="9840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n-US" sz="1000" b="0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body</a:t>
            </a:r>
            <a:endParaRPr sz="1000" b="0" i="0" u="none" strike="noStrike" cap="none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pic>
        <p:nvPicPr>
          <p:cNvPr id="28" name="Picture 27">
            <a:extLst>
              <a:ext uri="{FF2B5EF4-FFF2-40B4-BE49-F238E27FC236}">
                <a16:creationId xmlns:a16="http://schemas.microsoft.com/office/drawing/2014/main" id="{F6B890F3-F48B-2D0E-1C3A-3E926E9A6DD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4368" y="1119885"/>
            <a:ext cx="520700" cy="749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5165111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0" name="Google Shape;640;p68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The Parser: How?</a:t>
            </a:r>
            <a:endParaRPr/>
          </a:p>
        </p:txBody>
      </p:sp>
      <p:sp>
        <p:nvSpPr>
          <p:cNvPr id="641" name="Google Shape;641;p68"/>
          <p:cNvSpPr txBox="1">
            <a:spLocks noGrp="1"/>
          </p:cNvSpPr>
          <p:nvPr>
            <p:ph type="body" idx="1"/>
          </p:nvPr>
        </p:nvSpPr>
        <p:spPr>
          <a:xfrm>
            <a:off x="396875" y="3832760"/>
            <a:ext cx="8549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endParaRPr lang="en-US"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Like a scanner: pass token stream, building up as we go</a:t>
            </a:r>
            <a:endParaRPr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Intuition: If we see           and                  , we are entering an if statement and next we must see a complete expression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Keep reading until we have a complete expression (recursively parse that) and attach on the condition side of the</a:t>
            </a: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</p:txBody>
      </p:sp>
      <p:sp>
        <p:nvSpPr>
          <p:cNvPr id="642" name="Google Shape;642;p68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33</a:t>
            </a:fld>
            <a:endParaRPr/>
          </a:p>
        </p:txBody>
      </p:sp>
      <p:sp>
        <p:nvSpPr>
          <p:cNvPr id="643" name="Google Shape;643;p68"/>
          <p:cNvSpPr/>
          <p:nvPr/>
        </p:nvSpPr>
        <p:spPr>
          <a:xfrm>
            <a:off x="357018" y="1719040"/>
            <a:ext cx="2926200" cy="2612400"/>
          </a:xfrm>
          <a:prstGeom prst="rect">
            <a:avLst/>
          </a:prstGeom>
          <a:solidFill>
            <a:srgbClr val="EFEFEF"/>
          </a:solidFill>
          <a:ln>
            <a:noFill/>
          </a:ln>
          <a:effectLst>
            <a:outerShdw blurRad="57150" dist="19050" dir="5400000" algn="bl" rotWithShape="0">
              <a:srgbClr val="000000">
                <a:alpha val="49803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lang="en-US" sz="13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Token Stream</a:t>
            </a:r>
            <a:endParaRPr sz="13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44" name="Google Shape;644;p68"/>
          <p:cNvSpPr/>
          <p:nvPr/>
        </p:nvSpPr>
        <p:spPr>
          <a:xfrm>
            <a:off x="511943" y="1852140"/>
            <a:ext cx="518100" cy="285000"/>
          </a:xfrm>
          <a:prstGeom prst="roundRect">
            <a:avLst>
              <a:gd name="adj" fmla="val 16667"/>
            </a:avLst>
          </a:prstGeom>
          <a:solidFill>
            <a:srgbClr val="F2C23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IF</a:t>
            </a:r>
            <a:endParaRPr sz="1400" b="1" i="0" u="none" strike="noStrike" cap="none" dirty="0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659" name="Google Shape;659;p68"/>
          <p:cNvSpPr/>
          <p:nvPr/>
        </p:nvSpPr>
        <p:spPr>
          <a:xfrm>
            <a:off x="1188893" y="1852140"/>
            <a:ext cx="931800" cy="285000"/>
          </a:xfrm>
          <a:prstGeom prst="roundRect">
            <a:avLst>
              <a:gd name="adj" fmla="val 16667"/>
            </a:avLst>
          </a:prstGeom>
          <a:solidFill>
            <a:srgbClr val="F2C23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LPAREN</a:t>
            </a:r>
            <a:endParaRPr sz="1400" b="1" i="0" u="none" strike="noStrike" cap="none" dirty="0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660" name="Google Shape;660;p68"/>
          <p:cNvSpPr/>
          <p:nvPr/>
        </p:nvSpPr>
        <p:spPr>
          <a:xfrm>
            <a:off x="2279543" y="1852140"/>
            <a:ext cx="857700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ID(x)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661" name="Google Shape;661;p68"/>
          <p:cNvSpPr/>
          <p:nvPr/>
        </p:nvSpPr>
        <p:spPr>
          <a:xfrm>
            <a:off x="511943" y="2270240"/>
            <a:ext cx="1090800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LESSTHAN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662" name="Google Shape;662;p68"/>
          <p:cNvSpPr/>
          <p:nvPr/>
        </p:nvSpPr>
        <p:spPr>
          <a:xfrm>
            <a:off x="1764243" y="2270240"/>
            <a:ext cx="857700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NUM(2)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663" name="Google Shape;663;p68"/>
          <p:cNvSpPr/>
          <p:nvPr/>
        </p:nvSpPr>
        <p:spPr>
          <a:xfrm>
            <a:off x="511943" y="2688340"/>
            <a:ext cx="931800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RPAREN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664" name="Google Shape;664;p68"/>
          <p:cNvSpPr/>
          <p:nvPr/>
        </p:nvSpPr>
        <p:spPr>
          <a:xfrm>
            <a:off x="1602743" y="2688340"/>
            <a:ext cx="931800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LCURLY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665" name="Google Shape;665;p68"/>
          <p:cNvSpPr/>
          <p:nvPr/>
        </p:nvSpPr>
        <p:spPr>
          <a:xfrm>
            <a:off x="511943" y="3106440"/>
            <a:ext cx="931800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ID(x)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666" name="Google Shape;666;p68"/>
          <p:cNvSpPr/>
          <p:nvPr/>
        </p:nvSpPr>
        <p:spPr>
          <a:xfrm>
            <a:off x="1602743" y="3106440"/>
            <a:ext cx="931800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EQUALS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667" name="Google Shape;667;p68"/>
          <p:cNvSpPr/>
          <p:nvPr/>
        </p:nvSpPr>
        <p:spPr>
          <a:xfrm>
            <a:off x="511943" y="3524540"/>
            <a:ext cx="931800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NUM(2)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668" name="Google Shape;668;p68"/>
          <p:cNvSpPr/>
          <p:nvPr/>
        </p:nvSpPr>
        <p:spPr>
          <a:xfrm>
            <a:off x="1602743" y="3524540"/>
            <a:ext cx="1203900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SEMICOLON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669" name="Google Shape;669;p68"/>
          <p:cNvSpPr/>
          <p:nvPr/>
        </p:nvSpPr>
        <p:spPr>
          <a:xfrm>
            <a:off x="4244713" y="3203100"/>
            <a:ext cx="1174800" cy="659700"/>
          </a:xfrm>
          <a:prstGeom prst="rect">
            <a:avLst/>
          </a:prstGeom>
          <a:solidFill>
            <a:srgbClr val="FCE5CD"/>
          </a:solidFill>
          <a:ln w="28575" cap="flat" cmpd="sng">
            <a:solidFill>
              <a:srgbClr val="B45F0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1" i="0" u="none" strike="noStrike" cap="none">
                <a:solidFill>
                  <a:srgbClr val="B45F06"/>
                </a:solidFill>
                <a:latin typeface="Calibri"/>
                <a:ea typeface="Calibri"/>
                <a:cs typeface="Calibri"/>
                <a:sym typeface="Calibri"/>
              </a:rPr>
              <a:t>Parser</a:t>
            </a:r>
            <a:endParaRPr sz="1800" b="1" i="0" u="none" strike="noStrike" cap="none">
              <a:solidFill>
                <a:srgbClr val="B45F06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70" name="Google Shape;670;p68"/>
          <p:cNvSpPr/>
          <p:nvPr/>
        </p:nvSpPr>
        <p:spPr>
          <a:xfrm rot="5400000" flipH="1">
            <a:off x="5681275" y="3035550"/>
            <a:ext cx="566100" cy="786900"/>
          </a:xfrm>
          <a:prstGeom prst="bentArrow">
            <a:avLst>
              <a:gd name="adj1" fmla="val 60537"/>
              <a:gd name="adj2" fmla="val 39686"/>
              <a:gd name="adj3" fmla="val 25000"/>
              <a:gd name="adj4" fmla="val 43750"/>
            </a:avLst>
          </a:prstGeom>
          <a:solidFill>
            <a:srgbClr val="B7B7B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71" name="Google Shape;671;p68"/>
          <p:cNvSpPr/>
          <p:nvPr/>
        </p:nvSpPr>
        <p:spPr>
          <a:xfrm>
            <a:off x="3434563" y="3236700"/>
            <a:ext cx="658800" cy="5925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B7B7B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78" name="Google Shape;678;p68"/>
          <p:cNvSpPr/>
          <p:nvPr/>
        </p:nvSpPr>
        <p:spPr>
          <a:xfrm>
            <a:off x="3498382" y="5004242"/>
            <a:ext cx="518100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IF</a:t>
            </a:r>
            <a:endParaRPr sz="1400" b="1" i="0" u="none" strike="noStrike" cap="none" dirty="0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679" name="Google Shape;679;p68"/>
          <p:cNvSpPr/>
          <p:nvPr/>
        </p:nvSpPr>
        <p:spPr>
          <a:xfrm>
            <a:off x="4905775" y="5004242"/>
            <a:ext cx="931800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LPAREN</a:t>
            </a:r>
            <a:endParaRPr sz="1400" b="1" i="0" u="none" strike="noStrike" cap="none" dirty="0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680" name="Google Shape;680;p68"/>
          <p:cNvSpPr/>
          <p:nvPr/>
        </p:nvSpPr>
        <p:spPr>
          <a:xfrm>
            <a:off x="6972175" y="6219618"/>
            <a:ext cx="658800" cy="285000"/>
          </a:xfrm>
          <a:prstGeom prst="roundRect">
            <a:avLst>
              <a:gd name="adj" fmla="val 16667"/>
            </a:avLst>
          </a:prstGeom>
          <a:solidFill>
            <a:srgbClr val="6FA8D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IF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2" name="Google Shape;561;p65">
            <a:extLst>
              <a:ext uri="{FF2B5EF4-FFF2-40B4-BE49-F238E27FC236}">
                <a16:creationId xmlns:a16="http://schemas.microsoft.com/office/drawing/2014/main" id="{767EC585-C7E7-9EF4-6FC5-28D3A9925AFF}"/>
              </a:ext>
            </a:extLst>
          </p:cNvPr>
          <p:cNvSpPr/>
          <p:nvPr/>
        </p:nvSpPr>
        <p:spPr>
          <a:xfrm>
            <a:off x="3858900" y="418250"/>
            <a:ext cx="5087100" cy="2612400"/>
          </a:xfrm>
          <a:prstGeom prst="rect">
            <a:avLst/>
          </a:prstGeom>
          <a:solidFill>
            <a:srgbClr val="EFEFEF"/>
          </a:solidFill>
          <a:ln>
            <a:noFill/>
          </a:ln>
          <a:effectLst>
            <a:outerShdw blurRad="57150" dist="19050" dir="5400000" algn="bl" rotWithShape="0">
              <a:srgbClr val="000000">
                <a:alpha val="49803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lang="en-US" sz="13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Abstract Syntax Tree</a:t>
            </a:r>
            <a:endParaRPr sz="13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" name="Google Shape;562;p65">
            <a:extLst>
              <a:ext uri="{FF2B5EF4-FFF2-40B4-BE49-F238E27FC236}">
                <a16:creationId xmlns:a16="http://schemas.microsoft.com/office/drawing/2014/main" id="{CB71CEEA-A49B-E225-707A-4D3751DF7C72}"/>
              </a:ext>
            </a:extLst>
          </p:cNvPr>
          <p:cNvSpPr/>
          <p:nvPr/>
        </p:nvSpPr>
        <p:spPr>
          <a:xfrm>
            <a:off x="6073050" y="719975"/>
            <a:ext cx="658800" cy="285000"/>
          </a:xfrm>
          <a:prstGeom prst="roundRect">
            <a:avLst>
              <a:gd name="adj" fmla="val 16667"/>
            </a:avLst>
          </a:prstGeom>
          <a:solidFill>
            <a:srgbClr val="6FA8D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IF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cxnSp>
        <p:nvCxnSpPr>
          <p:cNvPr id="11" name="Google Shape;570;p65">
            <a:extLst>
              <a:ext uri="{FF2B5EF4-FFF2-40B4-BE49-F238E27FC236}">
                <a16:creationId xmlns:a16="http://schemas.microsoft.com/office/drawing/2014/main" id="{D820F904-C91E-AEAD-C1B7-1AF2349B018C}"/>
              </a:ext>
            </a:extLst>
          </p:cNvPr>
          <p:cNvCxnSpPr>
            <a:cxnSpLocks/>
            <a:endCxn id="3" idx="2"/>
          </p:cNvCxnSpPr>
          <p:nvPr/>
        </p:nvCxnSpPr>
        <p:spPr>
          <a:xfrm rot="10800000" flipH="1">
            <a:off x="5198450" y="1005000"/>
            <a:ext cx="1203900" cy="467700"/>
          </a:xfrm>
          <a:prstGeom prst="straightConnector1">
            <a:avLst/>
          </a:prstGeom>
          <a:noFill/>
          <a:ln w="19050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12" name="Google Shape;571;p65">
            <a:extLst>
              <a:ext uri="{FF2B5EF4-FFF2-40B4-BE49-F238E27FC236}">
                <a16:creationId xmlns:a16="http://schemas.microsoft.com/office/drawing/2014/main" id="{65624D1F-F7EB-7E49-5739-8A99EFD37A25}"/>
              </a:ext>
            </a:extLst>
          </p:cNvPr>
          <p:cNvCxnSpPr>
            <a:cxnSpLocks/>
            <a:endCxn id="3" idx="2"/>
          </p:cNvCxnSpPr>
          <p:nvPr/>
        </p:nvCxnSpPr>
        <p:spPr>
          <a:xfrm rot="10800000">
            <a:off x="6402475" y="1005000"/>
            <a:ext cx="1139400" cy="467700"/>
          </a:xfrm>
          <a:prstGeom prst="straightConnector1">
            <a:avLst/>
          </a:prstGeom>
          <a:noFill/>
          <a:ln w="19050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16" name="Google Shape;588;p65">
            <a:extLst>
              <a:ext uri="{FF2B5EF4-FFF2-40B4-BE49-F238E27FC236}">
                <a16:creationId xmlns:a16="http://schemas.microsoft.com/office/drawing/2014/main" id="{003AD603-34A3-3215-43E1-3728820AE190}"/>
              </a:ext>
            </a:extLst>
          </p:cNvPr>
          <p:cNvSpPr txBox="1"/>
          <p:nvPr/>
        </p:nvSpPr>
        <p:spPr>
          <a:xfrm>
            <a:off x="5089050" y="965675"/>
            <a:ext cx="9840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n-US" sz="1000" b="0" i="0" u="none" strike="noStrike" cap="none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condition</a:t>
            </a:r>
            <a:endParaRPr sz="1000" b="0" i="0" u="none" strike="noStrike" cap="none" dirty="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17" name="Google Shape;589;p65">
            <a:extLst>
              <a:ext uri="{FF2B5EF4-FFF2-40B4-BE49-F238E27FC236}">
                <a16:creationId xmlns:a16="http://schemas.microsoft.com/office/drawing/2014/main" id="{AF426E4D-EE76-EABB-635A-4A1609A1C162}"/>
              </a:ext>
            </a:extLst>
          </p:cNvPr>
          <p:cNvSpPr txBox="1"/>
          <p:nvPr/>
        </p:nvSpPr>
        <p:spPr>
          <a:xfrm>
            <a:off x="6941400" y="965675"/>
            <a:ext cx="9840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n-US" sz="1000" b="0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body</a:t>
            </a:r>
            <a:endParaRPr sz="1000" b="0" i="0" u="none" strike="noStrike" cap="none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pic>
        <p:nvPicPr>
          <p:cNvPr id="28" name="Picture 27">
            <a:extLst>
              <a:ext uri="{FF2B5EF4-FFF2-40B4-BE49-F238E27FC236}">
                <a16:creationId xmlns:a16="http://schemas.microsoft.com/office/drawing/2014/main" id="{F6B890F3-F48B-2D0E-1C3A-3E926E9A6DD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92821" y="1119885"/>
            <a:ext cx="520700" cy="749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8536352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0" name="Google Shape;640;p68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The Parser: How?</a:t>
            </a:r>
            <a:endParaRPr/>
          </a:p>
        </p:txBody>
      </p:sp>
      <p:sp>
        <p:nvSpPr>
          <p:cNvPr id="641" name="Google Shape;641;p68"/>
          <p:cNvSpPr txBox="1">
            <a:spLocks noGrp="1"/>
          </p:cNvSpPr>
          <p:nvPr>
            <p:ph type="body" idx="1"/>
          </p:nvPr>
        </p:nvSpPr>
        <p:spPr>
          <a:xfrm>
            <a:off x="396875" y="3832760"/>
            <a:ext cx="8549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endParaRPr lang="en-US"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Like a scanner: pass token stream, building up as we go</a:t>
            </a:r>
            <a:endParaRPr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Intuition: If we see           and                  , we are entering an if statement and next we must see a complete expression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Keep reading until we have a complete expression (recursively parse that) and attach on the condition side of the</a:t>
            </a: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</p:txBody>
      </p:sp>
      <p:sp>
        <p:nvSpPr>
          <p:cNvPr id="642" name="Google Shape;642;p68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34</a:t>
            </a:fld>
            <a:endParaRPr/>
          </a:p>
        </p:txBody>
      </p:sp>
      <p:sp>
        <p:nvSpPr>
          <p:cNvPr id="643" name="Google Shape;643;p68"/>
          <p:cNvSpPr/>
          <p:nvPr/>
        </p:nvSpPr>
        <p:spPr>
          <a:xfrm>
            <a:off x="357018" y="1719040"/>
            <a:ext cx="2926200" cy="2612400"/>
          </a:xfrm>
          <a:prstGeom prst="rect">
            <a:avLst/>
          </a:prstGeom>
          <a:solidFill>
            <a:srgbClr val="EFEFEF"/>
          </a:solidFill>
          <a:ln>
            <a:noFill/>
          </a:ln>
          <a:effectLst>
            <a:outerShdw blurRad="57150" dist="19050" dir="5400000" algn="bl" rotWithShape="0">
              <a:srgbClr val="000000">
                <a:alpha val="49803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lang="en-US" sz="13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Token Stream</a:t>
            </a:r>
            <a:endParaRPr sz="13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44" name="Google Shape;644;p68"/>
          <p:cNvSpPr/>
          <p:nvPr/>
        </p:nvSpPr>
        <p:spPr>
          <a:xfrm>
            <a:off x="511943" y="1852140"/>
            <a:ext cx="518100" cy="285000"/>
          </a:xfrm>
          <a:prstGeom prst="roundRect">
            <a:avLst>
              <a:gd name="adj" fmla="val 16667"/>
            </a:avLst>
          </a:prstGeom>
          <a:solidFill>
            <a:srgbClr val="F2C23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IF</a:t>
            </a:r>
            <a:endParaRPr sz="1400" b="1" i="0" u="none" strike="noStrike" cap="none" dirty="0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659" name="Google Shape;659;p68"/>
          <p:cNvSpPr/>
          <p:nvPr/>
        </p:nvSpPr>
        <p:spPr>
          <a:xfrm>
            <a:off x="1188893" y="1852140"/>
            <a:ext cx="931800" cy="285000"/>
          </a:xfrm>
          <a:prstGeom prst="roundRect">
            <a:avLst>
              <a:gd name="adj" fmla="val 16667"/>
            </a:avLst>
          </a:prstGeom>
          <a:solidFill>
            <a:srgbClr val="F2C23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LPAREN</a:t>
            </a:r>
            <a:endParaRPr sz="1400" b="1" i="0" u="none" strike="noStrike" cap="none" dirty="0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660" name="Google Shape;660;p68"/>
          <p:cNvSpPr/>
          <p:nvPr/>
        </p:nvSpPr>
        <p:spPr>
          <a:xfrm>
            <a:off x="2279543" y="1852140"/>
            <a:ext cx="857700" cy="285000"/>
          </a:xfrm>
          <a:prstGeom prst="roundRect">
            <a:avLst>
              <a:gd name="adj" fmla="val 16667"/>
            </a:avLst>
          </a:prstGeom>
          <a:solidFill>
            <a:srgbClr val="F2C23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ID(x)</a:t>
            </a:r>
            <a:endParaRPr sz="1400" b="1" i="0" u="none" strike="noStrike" cap="none" dirty="0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661" name="Google Shape;661;p68"/>
          <p:cNvSpPr/>
          <p:nvPr/>
        </p:nvSpPr>
        <p:spPr>
          <a:xfrm>
            <a:off x="511943" y="2270240"/>
            <a:ext cx="1090800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LESSTHAN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662" name="Google Shape;662;p68"/>
          <p:cNvSpPr/>
          <p:nvPr/>
        </p:nvSpPr>
        <p:spPr>
          <a:xfrm>
            <a:off x="1764243" y="2270240"/>
            <a:ext cx="857700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NUM(2)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663" name="Google Shape;663;p68"/>
          <p:cNvSpPr/>
          <p:nvPr/>
        </p:nvSpPr>
        <p:spPr>
          <a:xfrm>
            <a:off x="511943" y="2688340"/>
            <a:ext cx="931800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RPAREN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664" name="Google Shape;664;p68"/>
          <p:cNvSpPr/>
          <p:nvPr/>
        </p:nvSpPr>
        <p:spPr>
          <a:xfrm>
            <a:off x="1602743" y="2688340"/>
            <a:ext cx="931800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LCURLY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665" name="Google Shape;665;p68"/>
          <p:cNvSpPr/>
          <p:nvPr/>
        </p:nvSpPr>
        <p:spPr>
          <a:xfrm>
            <a:off x="511943" y="3106440"/>
            <a:ext cx="931800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ID(x)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666" name="Google Shape;666;p68"/>
          <p:cNvSpPr/>
          <p:nvPr/>
        </p:nvSpPr>
        <p:spPr>
          <a:xfrm>
            <a:off x="1602743" y="3106440"/>
            <a:ext cx="931800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EQUALS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667" name="Google Shape;667;p68"/>
          <p:cNvSpPr/>
          <p:nvPr/>
        </p:nvSpPr>
        <p:spPr>
          <a:xfrm>
            <a:off x="511943" y="3524540"/>
            <a:ext cx="931800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NUM(2)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668" name="Google Shape;668;p68"/>
          <p:cNvSpPr/>
          <p:nvPr/>
        </p:nvSpPr>
        <p:spPr>
          <a:xfrm>
            <a:off x="1602743" y="3524540"/>
            <a:ext cx="1203900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SEMICOLON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669" name="Google Shape;669;p68"/>
          <p:cNvSpPr/>
          <p:nvPr/>
        </p:nvSpPr>
        <p:spPr>
          <a:xfrm>
            <a:off x="4244713" y="3203100"/>
            <a:ext cx="1174800" cy="659700"/>
          </a:xfrm>
          <a:prstGeom prst="rect">
            <a:avLst/>
          </a:prstGeom>
          <a:solidFill>
            <a:srgbClr val="FCE5CD"/>
          </a:solidFill>
          <a:ln w="28575" cap="flat" cmpd="sng">
            <a:solidFill>
              <a:srgbClr val="B45F0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1" i="0" u="none" strike="noStrike" cap="none">
                <a:solidFill>
                  <a:srgbClr val="B45F06"/>
                </a:solidFill>
                <a:latin typeface="Calibri"/>
                <a:ea typeface="Calibri"/>
                <a:cs typeface="Calibri"/>
                <a:sym typeface="Calibri"/>
              </a:rPr>
              <a:t>Parser</a:t>
            </a:r>
            <a:endParaRPr sz="1800" b="1" i="0" u="none" strike="noStrike" cap="none">
              <a:solidFill>
                <a:srgbClr val="B45F06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70" name="Google Shape;670;p68"/>
          <p:cNvSpPr/>
          <p:nvPr/>
        </p:nvSpPr>
        <p:spPr>
          <a:xfrm rot="5400000" flipH="1">
            <a:off x="5681275" y="3035550"/>
            <a:ext cx="566100" cy="786900"/>
          </a:xfrm>
          <a:prstGeom prst="bentArrow">
            <a:avLst>
              <a:gd name="adj1" fmla="val 60537"/>
              <a:gd name="adj2" fmla="val 39686"/>
              <a:gd name="adj3" fmla="val 25000"/>
              <a:gd name="adj4" fmla="val 43750"/>
            </a:avLst>
          </a:prstGeom>
          <a:solidFill>
            <a:srgbClr val="B7B7B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71" name="Google Shape;671;p68"/>
          <p:cNvSpPr/>
          <p:nvPr/>
        </p:nvSpPr>
        <p:spPr>
          <a:xfrm>
            <a:off x="3434563" y="3236700"/>
            <a:ext cx="658800" cy="5925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B7B7B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78" name="Google Shape;678;p68"/>
          <p:cNvSpPr/>
          <p:nvPr/>
        </p:nvSpPr>
        <p:spPr>
          <a:xfrm>
            <a:off x="3498382" y="5004242"/>
            <a:ext cx="518100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IF</a:t>
            </a:r>
            <a:endParaRPr sz="1400" b="1" i="0" u="none" strike="noStrike" cap="none" dirty="0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679" name="Google Shape;679;p68"/>
          <p:cNvSpPr/>
          <p:nvPr/>
        </p:nvSpPr>
        <p:spPr>
          <a:xfrm>
            <a:off x="4905775" y="5004242"/>
            <a:ext cx="931800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LPAREN</a:t>
            </a:r>
            <a:endParaRPr sz="1400" b="1" i="0" u="none" strike="noStrike" cap="none" dirty="0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680" name="Google Shape;680;p68"/>
          <p:cNvSpPr/>
          <p:nvPr/>
        </p:nvSpPr>
        <p:spPr>
          <a:xfrm>
            <a:off x="6972175" y="6219618"/>
            <a:ext cx="658800" cy="285000"/>
          </a:xfrm>
          <a:prstGeom prst="roundRect">
            <a:avLst>
              <a:gd name="adj" fmla="val 16667"/>
            </a:avLst>
          </a:prstGeom>
          <a:solidFill>
            <a:srgbClr val="6FA8D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IF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2" name="Google Shape;561;p65">
            <a:extLst>
              <a:ext uri="{FF2B5EF4-FFF2-40B4-BE49-F238E27FC236}">
                <a16:creationId xmlns:a16="http://schemas.microsoft.com/office/drawing/2014/main" id="{767EC585-C7E7-9EF4-6FC5-28D3A9925AFF}"/>
              </a:ext>
            </a:extLst>
          </p:cNvPr>
          <p:cNvSpPr/>
          <p:nvPr/>
        </p:nvSpPr>
        <p:spPr>
          <a:xfrm>
            <a:off x="3858900" y="418250"/>
            <a:ext cx="5087100" cy="2612400"/>
          </a:xfrm>
          <a:prstGeom prst="rect">
            <a:avLst/>
          </a:prstGeom>
          <a:solidFill>
            <a:srgbClr val="EFEFEF"/>
          </a:solidFill>
          <a:ln>
            <a:noFill/>
          </a:ln>
          <a:effectLst>
            <a:outerShdw blurRad="57150" dist="19050" dir="5400000" algn="bl" rotWithShape="0">
              <a:srgbClr val="000000">
                <a:alpha val="49803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lang="en-US" sz="13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Abstract Syntax Tree</a:t>
            </a:r>
            <a:endParaRPr sz="13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" name="Google Shape;562;p65">
            <a:extLst>
              <a:ext uri="{FF2B5EF4-FFF2-40B4-BE49-F238E27FC236}">
                <a16:creationId xmlns:a16="http://schemas.microsoft.com/office/drawing/2014/main" id="{CB71CEEA-A49B-E225-707A-4D3751DF7C72}"/>
              </a:ext>
            </a:extLst>
          </p:cNvPr>
          <p:cNvSpPr/>
          <p:nvPr/>
        </p:nvSpPr>
        <p:spPr>
          <a:xfrm>
            <a:off x="6073050" y="719975"/>
            <a:ext cx="658800" cy="285000"/>
          </a:xfrm>
          <a:prstGeom prst="roundRect">
            <a:avLst>
              <a:gd name="adj" fmla="val 16667"/>
            </a:avLst>
          </a:prstGeom>
          <a:solidFill>
            <a:srgbClr val="6FA8D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IF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cxnSp>
        <p:nvCxnSpPr>
          <p:cNvPr id="11" name="Google Shape;570;p65">
            <a:extLst>
              <a:ext uri="{FF2B5EF4-FFF2-40B4-BE49-F238E27FC236}">
                <a16:creationId xmlns:a16="http://schemas.microsoft.com/office/drawing/2014/main" id="{D820F904-C91E-AEAD-C1B7-1AF2349B018C}"/>
              </a:ext>
            </a:extLst>
          </p:cNvPr>
          <p:cNvCxnSpPr>
            <a:cxnSpLocks/>
            <a:endCxn id="3" idx="2"/>
          </p:cNvCxnSpPr>
          <p:nvPr/>
        </p:nvCxnSpPr>
        <p:spPr>
          <a:xfrm rot="10800000" flipH="1">
            <a:off x="5198450" y="1005000"/>
            <a:ext cx="1203900" cy="467700"/>
          </a:xfrm>
          <a:prstGeom prst="straightConnector1">
            <a:avLst/>
          </a:prstGeom>
          <a:noFill/>
          <a:ln w="19050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12" name="Google Shape;571;p65">
            <a:extLst>
              <a:ext uri="{FF2B5EF4-FFF2-40B4-BE49-F238E27FC236}">
                <a16:creationId xmlns:a16="http://schemas.microsoft.com/office/drawing/2014/main" id="{65624D1F-F7EB-7E49-5739-8A99EFD37A25}"/>
              </a:ext>
            </a:extLst>
          </p:cNvPr>
          <p:cNvCxnSpPr>
            <a:cxnSpLocks/>
            <a:endCxn id="3" idx="2"/>
          </p:cNvCxnSpPr>
          <p:nvPr/>
        </p:nvCxnSpPr>
        <p:spPr>
          <a:xfrm rot="10800000">
            <a:off x="6402475" y="1005000"/>
            <a:ext cx="1139400" cy="467700"/>
          </a:xfrm>
          <a:prstGeom prst="straightConnector1">
            <a:avLst/>
          </a:prstGeom>
          <a:noFill/>
          <a:ln w="19050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16" name="Google Shape;588;p65">
            <a:extLst>
              <a:ext uri="{FF2B5EF4-FFF2-40B4-BE49-F238E27FC236}">
                <a16:creationId xmlns:a16="http://schemas.microsoft.com/office/drawing/2014/main" id="{003AD603-34A3-3215-43E1-3728820AE190}"/>
              </a:ext>
            </a:extLst>
          </p:cNvPr>
          <p:cNvSpPr txBox="1"/>
          <p:nvPr/>
        </p:nvSpPr>
        <p:spPr>
          <a:xfrm>
            <a:off x="5089050" y="965675"/>
            <a:ext cx="9840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n-US" sz="1000" b="0" i="0" u="none" strike="noStrike" cap="none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condition</a:t>
            </a:r>
            <a:endParaRPr sz="1000" b="0" i="0" u="none" strike="noStrike" cap="none" dirty="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17" name="Google Shape;589;p65">
            <a:extLst>
              <a:ext uri="{FF2B5EF4-FFF2-40B4-BE49-F238E27FC236}">
                <a16:creationId xmlns:a16="http://schemas.microsoft.com/office/drawing/2014/main" id="{AF426E4D-EE76-EABB-635A-4A1609A1C162}"/>
              </a:ext>
            </a:extLst>
          </p:cNvPr>
          <p:cNvSpPr txBox="1"/>
          <p:nvPr/>
        </p:nvSpPr>
        <p:spPr>
          <a:xfrm>
            <a:off x="6941400" y="965675"/>
            <a:ext cx="9840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n-US" sz="1000" b="0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body</a:t>
            </a:r>
            <a:endParaRPr sz="1000" b="0" i="0" u="none" strike="noStrike" cap="none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pic>
        <p:nvPicPr>
          <p:cNvPr id="28" name="Picture 27">
            <a:extLst>
              <a:ext uri="{FF2B5EF4-FFF2-40B4-BE49-F238E27FC236}">
                <a16:creationId xmlns:a16="http://schemas.microsoft.com/office/drawing/2014/main" id="{F6B890F3-F48B-2D0E-1C3A-3E926E9A6DD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47693" y="1102840"/>
            <a:ext cx="520700" cy="749300"/>
          </a:xfrm>
          <a:prstGeom prst="rect">
            <a:avLst/>
          </a:prstGeom>
        </p:spPr>
      </p:pic>
      <p:sp>
        <p:nvSpPr>
          <p:cNvPr id="4" name="Google Shape;743;p42">
            <a:extLst>
              <a:ext uri="{FF2B5EF4-FFF2-40B4-BE49-F238E27FC236}">
                <a16:creationId xmlns:a16="http://schemas.microsoft.com/office/drawing/2014/main" id="{0918C87A-59F5-8075-CBC5-622F309DA5CD}"/>
              </a:ext>
            </a:extLst>
          </p:cNvPr>
          <p:cNvSpPr/>
          <p:nvPr/>
        </p:nvSpPr>
        <p:spPr>
          <a:xfrm>
            <a:off x="3858925" y="1472686"/>
            <a:ext cx="2639628" cy="1976832"/>
          </a:xfrm>
          <a:prstGeom prst="cloud">
            <a:avLst/>
          </a:prstGeom>
          <a:solidFill>
            <a:srgbClr val="D9D9D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" name="Google Shape;567;p65">
            <a:extLst>
              <a:ext uri="{FF2B5EF4-FFF2-40B4-BE49-F238E27FC236}">
                <a16:creationId xmlns:a16="http://schemas.microsoft.com/office/drawing/2014/main" id="{BEC11A08-703C-6299-289C-69F3D1681ABE}"/>
              </a:ext>
            </a:extLst>
          </p:cNvPr>
          <p:cNvSpPr/>
          <p:nvPr/>
        </p:nvSpPr>
        <p:spPr>
          <a:xfrm>
            <a:off x="4792250" y="2230219"/>
            <a:ext cx="812400" cy="285000"/>
          </a:xfrm>
          <a:prstGeom prst="roundRect">
            <a:avLst>
              <a:gd name="adj" fmla="val 16667"/>
            </a:avLst>
          </a:prstGeom>
          <a:solidFill>
            <a:srgbClr val="6FA8D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ID(x)</a:t>
            </a:r>
            <a:endParaRPr sz="1400" b="1" i="0" u="none" strike="noStrike" cap="none" dirty="0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2383912452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0" name="Google Shape;640;p68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The Parser: How?</a:t>
            </a:r>
            <a:endParaRPr/>
          </a:p>
        </p:txBody>
      </p:sp>
      <p:sp>
        <p:nvSpPr>
          <p:cNvPr id="641" name="Google Shape;641;p68"/>
          <p:cNvSpPr txBox="1">
            <a:spLocks noGrp="1"/>
          </p:cNvSpPr>
          <p:nvPr>
            <p:ph type="body" idx="1"/>
          </p:nvPr>
        </p:nvSpPr>
        <p:spPr>
          <a:xfrm>
            <a:off x="396875" y="3832760"/>
            <a:ext cx="8549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endParaRPr lang="en-US"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Like a scanner: pass token stream, building up as we go</a:t>
            </a:r>
            <a:endParaRPr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Intuition: If we see           and                  , we are entering an if statement and next we must see a complete expression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Keep reading until we have a complete expression (recursively parse that) and attach on the condition side of the</a:t>
            </a: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</p:txBody>
      </p:sp>
      <p:sp>
        <p:nvSpPr>
          <p:cNvPr id="642" name="Google Shape;642;p68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35</a:t>
            </a:fld>
            <a:endParaRPr/>
          </a:p>
        </p:txBody>
      </p:sp>
      <p:sp>
        <p:nvSpPr>
          <p:cNvPr id="643" name="Google Shape;643;p68"/>
          <p:cNvSpPr/>
          <p:nvPr/>
        </p:nvSpPr>
        <p:spPr>
          <a:xfrm>
            <a:off x="357018" y="1719040"/>
            <a:ext cx="2926200" cy="2612400"/>
          </a:xfrm>
          <a:prstGeom prst="rect">
            <a:avLst/>
          </a:prstGeom>
          <a:solidFill>
            <a:srgbClr val="EFEFEF"/>
          </a:solidFill>
          <a:ln>
            <a:noFill/>
          </a:ln>
          <a:effectLst>
            <a:outerShdw blurRad="57150" dist="19050" dir="5400000" algn="bl" rotWithShape="0">
              <a:srgbClr val="000000">
                <a:alpha val="49803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lang="en-US" sz="13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Token Stream</a:t>
            </a:r>
            <a:endParaRPr sz="13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44" name="Google Shape;644;p68"/>
          <p:cNvSpPr/>
          <p:nvPr/>
        </p:nvSpPr>
        <p:spPr>
          <a:xfrm>
            <a:off x="511943" y="1852140"/>
            <a:ext cx="518100" cy="285000"/>
          </a:xfrm>
          <a:prstGeom prst="roundRect">
            <a:avLst>
              <a:gd name="adj" fmla="val 16667"/>
            </a:avLst>
          </a:prstGeom>
          <a:solidFill>
            <a:srgbClr val="F2C23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IF</a:t>
            </a:r>
            <a:endParaRPr sz="1400" b="1" i="0" u="none" strike="noStrike" cap="none" dirty="0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659" name="Google Shape;659;p68"/>
          <p:cNvSpPr/>
          <p:nvPr/>
        </p:nvSpPr>
        <p:spPr>
          <a:xfrm>
            <a:off x="1188893" y="1852140"/>
            <a:ext cx="931800" cy="285000"/>
          </a:xfrm>
          <a:prstGeom prst="roundRect">
            <a:avLst>
              <a:gd name="adj" fmla="val 16667"/>
            </a:avLst>
          </a:prstGeom>
          <a:solidFill>
            <a:srgbClr val="F2C23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LPAREN</a:t>
            </a:r>
            <a:endParaRPr sz="1400" b="1" i="0" u="none" strike="noStrike" cap="none" dirty="0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660" name="Google Shape;660;p68"/>
          <p:cNvSpPr/>
          <p:nvPr/>
        </p:nvSpPr>
        <p:spPr>
          <a:xfrm>
            <a:off x="2279543" y="1852140"/>
            <a:ext cx="857700" cy="285000"/>
          </a:xfrm>
          <a:prstGeom prst="roundRect">
            <a:avLst>
              <a:gd name="adj" fmla="val 16667"/>
            </a:avLst>
          </a:prstGeom>
          <a:solidFill>
            <a:srgbClr val="F2C23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ID(x)</a:t>
            </a:r>
            <a:endParaRPr sz="1400" b="1" i="0" u="none" strike="noStrike" cap="none" dirty="0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661" name="Google Shape;661;p68"/>
          <p:cNvSpPr/>
          <p:nvPr/>
        </p:nvSpPr>
        <p:spPr>
          <a:xfrm>
            <a:off x="511943" y="2270240"/>
            <a:ext cx="1090800" cy="285000"/>
          </a:xfrm>
          <a:prstGeom prst="roundRect">
            <a:avLst>
              <a:gd name="adj" fmla="val 16667"/>
            </a:avLst>
          </a:prstGeom>
          <a:solidFill>
            <a:srgbClr val="F2C23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LESSTHAN</a:t>
            </a:r>
            <a:endParaRPr sz="1400" b="1" i="0" u="none" strike="noStrike" cap="none" dirty="0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662" name="Google Shape;662;p68"/>
          <p:cNvSpPr/>
          <p:nvPr/>
        </p:nvSpPr>
        <p:spPr>
          <a:xfrm>
            <a:off x="1764243" y="2270240"/>
            <a:ext cx="857700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NUM(2)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663" name="Google Shape;663;p68"/>
          <p:cNvSpPr/>
          <p:nvPr/>
        </p:nvSpPr>
        <p:spPr>
          <a:xfrm>
            <a:off x="511943" y="2688340"/>
            <a:ext cx="931800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RPAREN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664" name="Google Shape;664;p68"/>
          <p:cNvSpPr/>
          <p:nvPr/>
        </p:nvSpPr>
        <p:spPr>
          <a:xfrm>
            <a:off x="1602743" y="2688340"/>
            <a:ext cx="931800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LCURLY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665" name="Google Shape;665;p68"/>
          <p:cNvSpPr/>
          <p:nvPr/>
        </p:nvSpPr>
        <p:spPr>
          <a:xfrm>
            <a:off x="511943" y="3106440"/>
            <a:ext cx="931800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ID(x)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666" name="Google Shape;666;p68"/>
          <p:cNvSpPr/>
          <p:nvPr/>
        </p:nvSpPr>
        <p:spPr>
          <a:xfrm>
            <a:off x="1602743" y="3106440"/>
            <a:ext cx="931800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EQUALS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667" name="Google Shape;667;p68"/>
          <p:cNvSpPr/>
          <p:nvPr/>
        </p:nvSpPr>
        <p:spPr>
          <a:xfrm>
            <a:off x="511943" y="3524540"/>
            <a:ext cx="931800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NUM(2)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668" name="Google Shape;668;p68"/>
          <p:cNvSpPr/>
          <p:nvPr/>
        </p:nvSpPr>
        <p:spPr>
          <a:xfrm>
            <a:off x="1602743" y="3524540"/>
            <a:ext cx="1203900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SEMICOLON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669" name="Google Shape;669;p68"/>
          <p:cNvSpPr/>
          <p:nvPr/>
        </p:nvSpPr>
        <p:spPr>
          <a:xfrm>
            <a:off x="4244713" y="3203100"/>
            <a:ext cx="1174800" cy="659700"/>
          </a:xfrm>
          <a:prstGeom prst="rect">
            <a:avLst/>
          </a:prstGeom>
          <a:solidFill>
            <a:srgbClr val="FCE5CD"/>
          </a:solidFill>
          <a:ln w="28575" cap="flat" cmpd="sng">
            <a:solidFill>
              <a:srgbClr val="B45F0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1" i="0" u="none" strike="noStrike" cap="none">
                <a:solidFill>
                  <a:srgbClr val="B45F06"/>
                </a:solidFill>
                <a:latin typeface="Calibri"/>
                <a:ea typeface="Calibri"/>
                <a:cs typeface="Calibri"/>
                <a:sym typeface="Calibri"/>
              </a:rPr>
              <a:t>Parser</a:t>
            </a:r>
            <a:endParaRPr sz="1800" b="1" i="0" u="none" strike="noStrike" cap="none">
              <a:solidFill>
                <a:srgbClr val="B45F06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70" name="Google Shape;670;p68"/>
          <p:cNvSpPr/>
          <p:nvPr/>
        </p:nvSpPr>
        <p:spPr>
          <a:xfrm rot="5400000" flipH="1">
            <a:off x="5681275" y="3035550"/>
            <a:ext cx="566100" cy="786900"/>
          </a:xfrm>
          <a:prstGeom prst="bentArrow">
            <a:avLst>
              <a:gd name="adj1" fmla="val 60537"/>
              <a:gd name="adj2" fmla="val 39686"/>
              <a:gd name="adj3" fmla="val 25000"/>
              <a:gd name="adj4" fmla="val 43750"/>
            </a:avLst>
          </a:prstGeom>
          <a:solidFill>
            <a:srgbClr val="B7B7B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71" name="Google Shape;671;p68"/>
          <p:cNvSpPr/>
          <p:nvPr/>
        </p:nvSpPr>
        <p:spPr>
          <a:xfrm>
            <a:off x="3434563" y="3236700"/>
            <a:ext cx="658800" cy="5925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B7B7B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78" name="Google Shape;678;p68"/>
          <p:cNvSpPr/>
          <p:nvPr/>
        </p:nvSpPr>
        <p:spPr>
          <a:xfrm>
            <a:off x="3498382" y="5004242"/>
            <a:ext cx="518100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IF</a:t>
            </a:r>
            <a:endParaRPr sz="1400" b="1" i="0" u="none" strike="noStrike" cap="none" dirty="0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679" name="Google Shape;679;p68"/>
          <p:cNvSpPr/>
          <p:nvPr/>
        </p:nvSpPr>
        <p:spPr>
          <a:xfrm>
            <a:off x="4905775" y="5004242"/>
            <a:ext cx="931800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LPAREN</a:t>
            </a:r>
            <a:endParaRPr sz="1400" b="1" i="0" u="none" strike="noStrike" cap="none" dirty="0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680" name="Google Shape;680;p68"/>
          <p:cNvSpPr/>
          <p:nvPr/>
        </p:nvSpPr>
        <p:spPr>
          <a:xfrm>
            <a:off x="6972175" y="6219618"/>
            <a:ext cx="658800" cy="285000"/>
          </a:xfrm>
          <a:prstGeom prst="roundRect">
            <a:avLst>
              <a:gd name="adj" fmla="val 16667"/>
            </a:avLst>
          </a:prstGeom>
          <a:solidFill>
            <a:srgbClr val="6FA8D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IF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2" name="Google Shape;561;p65">
            <a:extLst>
              <a:ext uri="{FF2B5EF4-FFF2-40B4-BE49-F238E27FC236}">
                <a16:creationId xmlns:a16="http://schemas.microsoft.com/office/drawing/2014/main" id="{767EC585-C7E7-9EF4-6FC5-28D3A9925AFF}"/>
              </a:ext>
            </a:extLst>
          </p:cNvPr>
          <p:cNvSpPr/>
          <p:nvPr/>
        </p:nvSpPr>
        <p:spPr>
          <a:xfrm>
            <a:off x="3858900" y="418250"/>
            <a:ext cx="5087100" cy="2612400"/>
          </a:xfrm>
          <a:prstGeom prst="rect">
            <a:avLst/>
          </a:prstGeom>
          <a:solidFill>
            <a:srgbClr val="EFEFEF"/>
          </a:solidFill>
          <a:ln>
            <a:noFill/>
          </a:ln>
          <a:effectLst>
            <a:outerShdw blurRad="57150" dist="19050" dir="5400000" algn="bl" rotWithShape="0">
              <a:srgbClr val="000000">
                <a:alpha val="49803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lang="en-US" sz="13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Abstract Syntax Tree</a:t>
            </a:r>
            <a:endParaRPr sz="13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" name="Google Shape;562;p65">
            <a:extLst>
              <a:ext uri="{FF2B5EF4-FFF2-40B4-BE49-F238E27FC236}">
                <a16:creationId xmlns:a16="http://schemas.microsoft.com/office/drawing/2014/main" id="{CB71CEEA-A49B-E225-707A-4D3751DF7C72}"/>
              </a:ext>
            </a:extLst>
          </p:cNvPr>
          <p:cNvSpPr/>
          <p:nvPr/>
        </p:nvSpPr>
        <p:spPr>
          <a:xfrm>
            <a:off x="6073050" y="719975"/>
            <a:ext cx="658800" cy="285000"/>
          </a:xfrm>
          <a:prstGeom prst="roundRect">
            <a:avLst>
              <a:gd name="adj" fmla="val 16667"/>
            </a:avLst>
          </a:prstGeom>
          <a:solidFill>
            <a:srgbClr val="6FA8D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IF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cxnSp>
        <p:nvCxnSpPr>
          <p:cNvPr id="11" name="Google Shape;570;p65">
            <a:extLst>
              <a:ext uri="{FF2B5EF4-FFF2-40B4-BE49-F238E27FC236}">
                <a16:creationId xmlns:a16="http://schemas.microsoft.com/office/drawing/2014/main" id="{D820F904-C91E-AEAD-C1B7-1AF2349B018C}"/>
              </a:ext>
            </a:extLst>
          </p:cNvPr>
          <p:cNvCxnSpPr>
            <a:cxnSpLocks/>
            <a:endCxn id="3" idx="2"/>
          </p:cNvCxnSpPr>
          <p:nvPr/>
        </p:nvCxnSpPr>
        <p:spPr>
          <a:xfrm rot="10800000" flipH="1">
            <a:off x="5198450" y="1005000"/>
            <a:ext cx="1203900" cy="467700"/>
          </a:xfrm>
          <a:prstGeom prst="straightConnector1">
            <a:avLst/>
          </a:prstGeom>
          <a:noFill/>
          <a:ln w="19050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12" name="Google Shape;571;p65">
            <a:extLst>
              <a:ext uri="{FF2B5EF4-FFF2-40B4-BE49-F238E27FC236}">
                <a16:creationId xmlns:a16="http://schemas.microsoft.com/office/drawing/2014/main" id="{65624D1F-F7EB-7E49-5739-8A99EFD37A25}"/>
              </a:ext>
            </a:extLst>
          </p:cNvPr>
          <p:cNvCxnSpPr>
            <a:cxnSpLocks/>
            <a:endCxn id="3" idx="2"/>
          </p:cNvCxnSpPr>
          <p:nvPr/>
        </p:nvCxnSpPr>
        <p:spPr>
          <a:xfrm rot="10800000">
            <a:off x="6402475" y="1005000"/>
            <a:ext cx="1139400" cy="467700"/>
          </a:xfrm>
          <a:prstGeom prst="straightConnector1">
            <a:avLst/>
          </a:prstGeom>
          <a:noFill/>
          <a:ln w="19050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16" name="Google Shape;588;p65">
            <a:extLst>
              <a:ext uri="{FF2B5EF4-FFF2-40B4-BE49-F238E27FC236}">
                <a16:creationId xmlns:a16="http://schemas.microsoft.com/office/drawing/2014/main" id="{003AD603-34A3-3215-43E1-3728820AE190}"/>
              </a:ext>
            </a:extLst>
          </p:cNvPr>
          <p:cNvSpPr txBox="1"/>
          <p:nvPr/>
        </p:nvSpPr>
        <p:spPr>
          <a:xfrm>
            <a:off x="5089050" y="965675"/>
            <a:ext cx="9840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n-US" sz="1000" b="0" i="0" u="none" strike="noStrike" cap="none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condition</a:t>
            </a:r>
            <a:endParaRPr sz="1000" b="0" i="0" u="none" strike="noStrike" cap="none" dirty="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17" name="Google Shape;589;p65">
            <a:extLst>
              <a:ext uri="{FF2B5EF4-FFF2-40B4-BE49-F238E27FC236}">
                <a16:creationId xmlns:a16="http://schemas.microsoft.com/office/drawing/2014/main" id="{AF426E4D-EE76-EABB-635A-4A1609A1C162}"/>
              </a:ext>
            </a:extLst>
          </p:cNvPr>
          <p:cNvSpPr txBox="1"/>
          <p:nvPr/>
        </p:nvSpPr>
        <p:spPr>
          <a:xfrm>
            <a:off x="6941400" y="965675"/>
            <a:ext cx="9840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n-US" sz="1000" b="0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body</a:t>
            </a:r>
            <a:endParaRPr sz="1000" b="0" i="0" u="none" strike="noStrike" cap="none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pic>
        <p:nvPicPr>
          <p:cNvPr id="28" name="Picture 27">
            <a:extLst>
              <a:ext uri="{FF2B5EF4-FFF2-40B4-BE49-F238E27FC236}">
                <a16:creationId xmlns:a16="http://schemas.microsoft.com/office/drawing/2014/main" id="{F6B890F3-F48B-2D0E-1C3A-3E926E9A6DD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02748" y="1523301"/>
            <a:ext cx="520700" cy="749300"/>
          </a:xfrm>
          <a:prstGeom prst="rect">
            <a:avLst/>
          </a:prstGeom>
        </p:spPr>
      </p:pic>
      <p:sp>
        <p:nvSpPr>
          <p:cNvPr id="4" name="Google Shape;743;p42">
            <a:extLst>
              <a:ext uri="{FF2B5EF4-FFF2-40B4-BE49-F238E27FC236}">
                <a16:creationId xmlns:a16="http://schemas.microsoft.com/office/drawing/2014/main" id="{0918C87A-59F5-8075-CBC5-622F309DA5CD}"/>
              </a:ext>
            </a:extLst>
          </p:cNvPr>
          <p:cNvSpPr/>
          <p:nvPr/>
        </p:nvSpPr>
        <p:spPr>
          <a:xfrm>
            <a:off x="3858925" y="1472686"/>
            <a:ext cx="2639628" cy="1976832"/>
          </a:xfrm>
          <a:prstGeom prst="cloud">
            <a:avLst/>
          </a:prstGeom>
          <a:solidFill>
            <a:srgbClr val="D9D9D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" name="Google Shape;566;p65">
            <a:extLst>
              <a:ext uri="{FF2B5EF4-FFF2-40B4-BE49-F238E27FC236}">
                <a16:creationId xmlns:a16="http://schemas.microsoft.com/office/drawing/2014/main" id="{CA56F44A-E8BD-64C5-8727-C75E842A1524}"/>
              </a:ext>
            </a:extLst>
          </p:cNvPr>
          <p:cNvSpPr/>
          <p:nvPr/>
        </p:nvSpPr>
        <p:spPr>
          <a:xfrm>
            <a:off x="4611050" y="1838460"/>
            <a:ext cx="1174800" cy="285000"/>
          </a:xfrm>
          <a:prstGeom prst="roundRect">
            <a:avLst>
              <a:gd name="adj" fmla="val 16667"/>
            </a:avLst>
          </a:prstGeom>
          <a:solidFill>
            <a:srgbClr val="6FA8D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LESSTHAN</a:t>
            </a:r>
            <a:endParaRPr sz="1400" b="1" i="0" u="none" strike="noStrike" cap="none" dirty="0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14" name="Google Shape;567;p65">
            <a:extLst>
              <a:ext uri="{FF2B5EF4-FFF2-40B4-BE49-F238E27FC236}">
                <a16:creationId xmlns:a16="http://schemas.microsoft.com/office/drawing/2014/main" id="{F9C030E8-CEA6-2316-61EE-913C627A9A37}"/>
              </a:ext>
            </a:extLst>
          </p:cNvPr>
          <p:cNvSpPr/>
          <p:nvPr/>
        </p:nvSpPr>
        <p:spPr>
          <a:xfrm>
            <a:off x="4093375" y="2600435"/>
            <a:ext cx="812400" cy="285000"/>
          </a:xfrm>
          <a:prstGeom prst="roundRect">
            <a:avLst>
              <a:gd name="adj" fmla="val 16667"/>
            </a:avLst>
          </a:prstGeom>
          <a:solidFill>
            <a:srgbClr val="6FA8D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ID(x)</a:t>
            </a:r>
            <a:endParaRPr sz="1400" b="1" i="0" u="none" strike="noStrike" cap="none" dirty="0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cxnSp>
        <p:nvCxnSpPr>
          <p:cNvPr id="15" name="Google Shape;569;p65">
            <a:extLst>
              <a:ext uri="{FF2B5EF4-FFF2-40B4-BE49-F238E27FC236}">
                <a16:creationId xmlns:a16="http://schemas.microsoft.com/office/drawing/2014/main" id="{477E7EAC-3C00-A978-6264-EFC735C100FA}"/>
              </a:ext>
            </a:extLst>
          </p:cNvPr>
          <p:cNvCxnSpPr>
            <a:cxnSpLocks/>
            <a:stCxn id="13" idx="2"/>
            <a:endCxn id="14" idx="0"/>
          </p:cNvCxnSpPr>
          <p:nvPr/>
        </p:nvCxnSpPr>
        <p:spPr>
          <a:xfrm flipH="1">
            <a:off x="4499450" y="2123460"/>
            <a:ext cx="699000" cy="477000"/>
          </a:xfrm>
          <a:prstGeom prst="straightConnector1">
            <a:avLst/>
          </a:prstGeom>
          <a:noFill/>
          <a:ln w="19050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18" name="Google Shape;572;p65">
            <a:extLst>
              <a:ext uri="{FF2B5EF4-FFF2-40B4-BE49-F238E27FC236}">
                <a16:creationId xmlns:a16="http://schemas.microsoft.com/office/drawing/2014/main" id="{142CEF19-836E-9DF6-742A-072CA87C7FB2}"/>
              </a:ext>
            </a:extLst>
          </p:cNvPr>
          <p:cNvCxnSpPr>
            <a:cxnSpLocks/>
            <a:endCxn id="13" idx="2"/>
          </p:cNvCxnSpPr>
          <p:nvPr/>
        </p:nvCxnSpPr>
        <p:spPr>
          <a:xfrm rot="10800000">
            <a:off x="5198550" y="2123423"/>
            <a:ext cx="612000" cy="477000"/>
          </a:xfrm>
          <a:prstGeom prst="straightConnector1">
            <a:avLst/>
          </a:prstGeom>
          <a:noFill/>
          <a:ln w="19050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19" name="Google Shape;592;p65">
            <a:extLst>
              <a:ext uri="{FF2B5EF4-FFF2-40B4-BE49-F238E27FC236}">
                <a16:creationId xmlns:a16="http://schemas.microsoft.com/office/drawing/2014/main" id="{71897672-D753-EC9B-1804-452C8C73E48A}"/>
              </a:ext>
            </a:extLst>
          </p:cNvPr>
          <p:cNvSpPr txBox="1"/>
          <p:nvPr/>
        </p:nvSpPr>
        <p:spPr>
          <a:xfrm>
            <a:off x="4349450" y="2179398"/>
            <a:ext cx="9840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n-US" sz="1000" b="0" i="0" u="none" strike="noStrike" cap="none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left</a:t>
            </a:r>
            <a:endParaRPr sz="1000" b="0" i="0" u="none" strike="noStrike" cap="none" dirty="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20" name="Google Shape;593;p65">
            <a:extLst>
              <a:ext uri="{FF2B5EF4-FFF2-40B4-BE49-F238E27FC236}">
                <a16:creationId xmlns:a16="http://schemas.microsoft.com/office/drawing/2014/main" id="{C7DA8E1B-7AAB-94EF-9A2E-871E9146820A}"/>
              </a:ext>
            </a:extLst>
          </p:cNvPr>
          <p:cNvSpPr txBox="1"/>
          <p:nvPr/>
        </p:nvSpPr>
        <p:spPr>
          <a:xfrm>
            <a:off x="5520650" y="2179385"/>
            <a:ext cx="9840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n-US" sz="1000" b="0" i="0" u="none" strike="noStrike" cap="none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right</a:t>
            </a:r>
            <a:endParaRPr sz="1000" b="0" i="0" u="none" strike="noStrike" cap="none" dirty="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492401822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0" name="Google Shape;640;p68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The Parser: How?</a:t>
            </a:r>
            <a:endParaRPr/>
          </a:p>
        </p:txBody>
      </p:sp>
      <p:sp>
        <p:nvSpPr>
          <p:cNvPr id="641" name="Google Shape;641;p68"/>
          <p:cNvSpPr txBox="1">
            <a:spLocks noGrp="1"/>
          </p:cNvSpPr>
          <p:nvPr>
            <p:ph type="body" idx="1"/>
          </p:nvPr>
        </p:nvSpPr>
        <p:spPr>
          <a:xfrm>
            <a:off x="396875" y="3832760"/>
            <a:ext cx="8549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endParaRPr lang="en-US"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Like a scanner: pass token stream, building up as we go</a:t>
            </a:r>
            <a:endParaRPr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Intuition: If we see           and                  , we are entering an if statement and next we must see a complete expression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Keep reading until we have a complete expression (recursively parse that) and attach on the condition side of the</a:t>
            </a: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</p:txBody>
      </p:sp>
      <p:sp>
        <p:nvSpPr>
          <p:cNvPr id="642" name="Google Shape;642;p68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36</a:t>
            </a:fld>
            <a:endParaRPr/>
          </a:p>
        </p:txBody>
      </p:sp>
      <p:sp>
        <p:nvSpPr>
          <p:cNvPr id="643" name="Google Shape;643;p68"/>
          <p:cNvSpPr/>
          <p:nvPr/>
        </p:nvSpPr>
        <p:spPr>
          <a:xfrm>
            <a:off x="357018" y="1719040"/>
            <a:ext cx="2926200" cy="2612400"/>
          </a:xfrm>
          <a:prstGeom prst="rect">
            <a:avLst/>
          </a:prstGeom>
          <a:solidFill>
            <a:srgbClr val="EFEFEF"/>
          </a:solidFill>
          <a:ln>
            <a:noFill/>
          </a:ln>
          <a:effectLst>
            <a:outerShdw blurRad="57150" dist="19050" dir="5400000" algn="bl" rotWithShape="0">
              <a:srgbClr val="000000">
                <a:alpha val="49803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lang="en-US" sz="13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Token Stream</a:t>
            </a:r>
            <a:endParaRPr sz="13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44" name="Google Shape;644;p68"/>
          <p:cNvSpPr/>
          <p:nvPr/>
        </p:nvSpPr>
        <p:spPr>
          <a:xfrm>
            <a:off x="511943" y="1852140"/>
            <a:ext cx="518100" cy="285000"/>
          </a:xfrm>
          <a:prstGeom prst="roundRect">
            <a:avLst>
              <a:gd name="adj" fmla="val 16667"/>
            </a:avLst>
          </a:prstGeom>
          <a:solidFill>
            <a:srgbClr val="F2C23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IF</a:t>
            </a:r>
            <a:endParaRPr sz="1400" b="1" i="0" u="none" strike="noStrike" cap="none" dirty="0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659" name="Google Shape;659;p68"/>
          <p:cNvSpPr/>
          <p:nvPr/>
        </p:nvSpPr>
        <p:spPr>
          <a:xfrm>
            <a:off x="1188893" y="1852140"/>
            <a:ext cx="931800" cy="285000"/>
          </a:xfrm>
          <a:prstGeom prst="roundRect">
            <a:avLst>
              <a:gd name="adj" fmla="val 16667"/>
            </a:avLst>
          </a:prstGeom>
          <a:solidFill>
            <a:srgbClr val="F2C23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LPAREN</a:t>
            </a:r>
            <a:endParaRPr sz="1400" b="1" i="0" u="none" strike="noStrike" cap="none" dirty="0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660" name="Google Shape;660;p68"/>
          <p:cNvSpPr/>
          <p:nvPr/>
        </p:nvSpPr>
        <p:spPr>
          <a:xfrm>
            <a:off x="2279543" y="1852140"/>
            <a:ext cx="857700" cy="285000"/>
          </a:xfrm>
          <a:prstGeom prst="roundRect">
            <a:avLst>
              <a:gd name="adj" fmla="val 16667"/>
            </a:avLst>
          </a:prstGeom>
          <a:solidFill>
            <a:srgbClr val="F2C23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ID(x)</a:t>
            </a:r>
            <a:endParaRPr sz="1400" b="1" i="0" u="none" strike="noStrike" cap="none" dirty="0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661" name="Google Shape;661;p68"/>
          <p:cNvSpPr/>
          <p:nvPr/>
        </p:nvSpPr>
        <p:spPr>
          <a:xfrm>
            <a:off x="511943" y="2270240"/>
            <a:ext cx="1090800" cy="285000"/>
          </a:xfrm>
          <a:prstGeom prst="roundRect">
            <a:avLst>
              <a:gd name="adj" fmla="val 16667"/>
            </a:avLst>
          </a:prstGeom>
          <a:solidFill>
            <a:srgbClr val="F2C23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LESSTHAN</a:t>
            </a:r>
            <a:endParaRPr sz="1400" b="1" i="0" u="none" strike="noStrike" cap="none" dirty="0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662" name="Google Shape;662;p68"/>
          <p:cNvSpPr/>
          <p:nvPr/>
        </p:nvSpPr>
        <p:spPr>
          <a:xfrm>
            <a:off x="1764243" y="2270240"/>
            <a:ext cx="857700" cy="285000"/>
          </a:xfrm>
          <a:prstGeom prst="roundRect">
            <a:avLst>
              <a:gd name="adj" fmla="val 16667"/>
            </a:avLst>
          </a:prstGeom>
          <a:solidFill>
            <a:srgbClr val="F2C23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NUM(2)</a:t>
            </a:r>
            <a:endParaRPr sz="1400" b="1" i="0" u="none" strike="noStrike" cap="none" dirty="0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663" name="Google Shape;663;p68"/>
          <p:cNvSpPr/>
          <p:nvPr/>
        </p:nvSpPr>
        <p:spPr>
          <a:xfrm>
            <a:off x="511943" y="2688340"/>
            <a:ext cx="931800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RPAREN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664" name="Google Shape;664;p68"/>
          <p:cNvSpPr/>
          <p:nvPr/>
        </p:nvSpPr>
        <p:spPr>
          <a:xfrm>
            <a:off x="1602743" y="2688340"/>
            <a:ext cx="931800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LCURLY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665" name="Google Shape;665;p68"/>
          <p:cNvSpPr/>
          <p:nvPr/>
        </p:nvSpPr>
        <p:spPr>
          <a:xfrm>
            <a:off x="511943" y="3106440"/>
            <a:ext cx="931800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ID(x)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666" name="Google Shape;666;p68"/>
          <p:cNvSpPr/>
          <p:nvPr/>
        </p:nvSpPr>
        <p:spPr>
          <a:xfrm>
            <a:off x="1602743" y="3106440"/>
            <a:ext cx="931800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EQUALS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667" name="Google Shape;667;p68"/>
          <p:cNvSpPr/>
          <p:nvPr/>
        </p:nvSpPr>
        <p:spPr>
          <a:xfrm>
            <a:off x="511943" y="3524540"/>
            <a:ext cx="931800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NUM(2)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668" name="Google Shape;668;p68"/>
          <p:cNvSpPr/>
          <p:nvPr/>
        </p:nvSpPr>
        <p:spPr>
          <a:xfrm>
            <a:off x="1602743" y="3524540"/>
            <a:ext cx="1203900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SEMICOLON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669" name="Google Shape;669;p68"/>
          <p:cNvSpPr/>
          <p:nvPr/>
        </p:nvSpPr>
        <p:spPr>
          <a:xfrm>
            <a:off x="4244713" y="3203100"/>
            <a:ext cx="1174800" cy="659700"/>
          </a:xfrm>
          <a:prstGeom prst="rect">
            <a:avLst/>
          </a:prstGeom>
          <a:solidFill>
            <a:srgbClr val="FCE5CD"/>
          </a:solidFill>
          <a:ln w="28575" cap="flat" cmpd="sng">
            <a:solidFill>
              <a:srgbClr val="B45F0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1" i="0" u="none" strike="noStrike" cap="none">
                <a:solidFill>
                  <a:srgbClr val="B45F06"/>
                </a:solidFill>
                <a:latin typeface="Calibri"/>
                <a:ea typeface="Calibri"/>
                <a:cs typeface="Calibri"/>
                <a:sym typeface="Calibri"/>
              </a:rPr>
              <a:t>Parser</a:t>
            </a:r>
            <a:endParaRPr sz="1800" b="1" i="0" u="none" strike="noStrike" cap="none">
              <a:solidFill>
                <a:srgbClr val="B45F06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70" name="Google Shape;670;p68"/>
          <p:cNvSpPr/>
          <p:nvPr/>
        </p:nvSpPr>
        <p:spPr>
          <a:xfrm rot="5400000" flipH="1">
            <a:off x="5681275" y="3035550"/>
            <a:ext cx="566100" cy="786900"/>
          </a:xfrm>
          <a:prstGeom prst="bentArrow">
            <a:avLst>
              <a:gd name="adj1" fmla="val 60537"/>
              <a:gd name="adj2" fmla="val 39686"/>
              <a:gd name="adj3" fmla="val 25000"/>
              <a:gd name="adj4" fmla="val 43750"/>
            </a:avLst>
          </a:prstGeom>
          <a:solidFill>
            <a:srgbClr val="B7B7B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71" name="Google Shape;671;p68"/>
          <p:cNvSpPr/>
          <p:nvPr/>
        </p:nvSpPr>
        <p:spPr>
          <a:xfrm>
            <a:off x="3434563" y="3236700"/>
            <a:ext cx="658800" cy="5925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B7B7B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78" name="Google Shape;678;p68"/>
          <p:cNvSpPr/>
          <p:nvPr/>
        </p:nvSpPr>
        <p:spPr>
          <a:xfrm>
            <a:off x="3498382" y="5004242"/>
            <a:ext cx="518100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IF</a:t>
            </a:r>
            <a:endParaRPr sz="1400" b="1" i="0" u="none" strike="noStrike" cap="none" dirty="0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679" name="Google Shape;679;p68"/>
          <p:cNvSpPr/>
          <p:nvPr/>
        </p:nvSpPr>
        <p:spPr>
          <a:xfrm>
            <a:off x="4905775" y="5004242"/>
            <a:ext cx="931800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LPAREN</a:t>
            </a:r>
            <a:endParaRPr sz="1400" b="1" i="0" u="none" strike="noStrike" cap="none" dirty="0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680" name="Google Shape;680;p68"/>
          <p:cNvSpPr/>
          <p:nvPr/>
        </p:nvSpPr>
        <p:spPr>
          <a:xfrm>
            <a:off x="6972175" y="6219618"/>
            <a:ext cx="658800" cy="285000"/>
          </a:xfrm>
          <a:prstGeom prst="roundRect">
            <a:avLst>
              <a:gd name="adj" fmla="val 16667"/>
            </a:avLst>
          </a:prstGeom>
          <a:solidFill>
            <a:srgbClr val="6FA8D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IF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2" name="Google Shape;561;p65">
            <a:extLst>
              <a:ext uri="{FF2B5EF4-FFF2-40B4-BE49-F238E27FC236}">
                <a16:creationId xmlns:a16="http://schemas.microsoft.com/office/drawing/2014/main" id="{767EC585-C7E7-9EF4-6FC5-28D3A9925AFF}"/>
              </a:ext>
            </a:extLst>
          </p:cNvPr>
          <p:cNvSpPr/>
          <p:nvPr/>
        </p:nvSpPr>
        <p:spPr>
          <a:xfrm>
            <a:off x="3858900" y="418250"/>
            <a:ext cx="5087100" cy="2612400"/>
          </a:xfrm>
          <a:prstGeom prst="rect">
            <a:avLst/>
          </a:prstGeom>
          <a:solidFill>
            <a:srgbClr val="EFEFEF"/>
          </a:solidFill>
          <a:ln>
            <a:noFill/>
          </a:ln>
          <a:effectLst>
            <a:outerShdw blurRad="57150" dist="19050" dir="5400000" algn="bl" rotWithShape="0">
              <a:srgbClr val="000000">
                <a:alpha val="49803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lang="en-US" sz="13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Abstract Syntax Tree</a:t>
            </a:r>
            <a:endParaRPr sz="13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" name="Google Shape;562;p65">
            <a:extLst>
              <a:ext uri="{FF2B5EF4-FFF2-40B4-BE49-F238E27FC236}">
                <a16:creationId xmlns:a16="http://schemas.microsoft.com/office/drawing/2014/main" id="{CB71CEEA-A49B-E225-707A-4D3751DF7C72}"/>
              </a:ext>
            </a:extLst>
          </p:cNvPr>
          <p:cNvSpPr/>
          <p:nvPr/>
        </p:nvSpPr>
        <p:spPr>
          <a:xfrm>
            <a:off x="6073050" y="719975"/>
            <a:ext cx="658800" cy="285000"/>
          </a:xfrm>
          <a:prstGeom prst="roundRect">
            <a:avLst>
              <a:gd name="adj" fmla="val 16667"/>
            </a:avLst>
          </a:prstGeom>
          <a:solidFill>
            <a:srgbClr val="6FA8D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IF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cxnSp>
        <p:nvCxnSpPr>
          <p:cNvPr id="11" name="Google Shape;570;p65">
            <a:extLst>
              <a:ext uri="{FF2B5EF4-FFF2-40B4-BE49-F238E27FC236}">
                <a16:creationId xmlns:a16="http://schemas.microsoft.com/office/drawing/2014/main" id="{D820F904-C91E-AEAD-C1B7-1AF2349B018C}"/>
              </a:ext>
            </a:extLst>
          </p:cNvPr>
          <p:cNvCxnSpPr>
            <a:cxnSpLocks/>
            <a:endCxn id="3" idx="2"/>
          </p:cNvCxnSpPr>
          <p:nvPr/>
        </p:nvCxnSpPr>
        <p:spPr>
          <a:xfrm rot="10800000" flipH="1">
            <a:off x="5198450" y="1005000"/>
            <a:ext cx="1203900" cy="467700"/>
          </a:xfrm>
          <a:prstGeom prst="straightConnector1">
            <a:avLst/>
          </a:prstGeom>
          <a:noFill/>
          <a:ln w="19050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12" name="Google Shape;571;p65">
            <a:extLst>
              <a:ext uri="{FF2B5EF4-FFF2-40B4-BE49-F238E27FC236}">
                <a16:creationId xmlns:a16="http://schemas.microsoft.com/office/drawing/2014/main" id="{65624D1F-F7EB-7E49-5739-8A99EFD37A25}"/>
              </a:ext>
            </a:extLst>
          </p:cNvPr>
          <p:cNvCxnSpPr>
            <a:cxnSpLocks/>
            <a:endCxn id="3" idx="2"/>
          </p:cNvCxnSpPr>
          <p:nvPr/>
        </p:nvCxnSpPr>
        <p:spPr>
          <a:xfrm rot="10800000">
            <a:off x="6402475" y="1005000"/>
            <a:ext cx="1139400" cy="467700"/>
          </a:xfrm>
          <a:prstGeom prst="straightConnector1">
            <a:avLst/>
          </a:prstGeom>
          <a:noFill/>
          <a:ln w="19050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16" name="Google Shape;588;p65">
            <a:extLst>
              <a:ext uri="{FF2B5EF4-FFF2-40B4-BE49-F238E27FC236}">
                <a16:creationId xmlns:a16="http://schemas.microsoft.com/office/drawing/2014/main" id="{003AD603-34A3-3215-43E1-3728820AE190}"/>
              </a:ext>
            </a:extLst>
          </p:cNvPr>
          <p:cNvSpPr txBox="1"/>
          <p:nvPr/>
        </p:nvSpPr>
        <p:spPr>
          <a:xfrm>
            <a:off x="5089050" y="965675"/>
            <a:ext cx="9840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n-US" sz="1000" b="0" i="0" u="none" strike="noStrike" cap="none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condition</a:t>
            </a:r>
            <a:endParaRPr sz="1000" b="0" i="0" u="none" strike="noStrike" cap="none" dirty="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17" name="Google Shape;589;p65">
            <a:extLst>
              <a:ext uri="{FF2B5EF4-FFF2-40B4-BE49-F238E27FC236}">
                <a16:creationId xmlns:a16="http://schemas.microsoft.com/office/drawing/2014/main" id="{AF426E4D-EE76-EABB-635A-4A1609A1C162}"/>
              </a:ext>
            </a:extLst>
          </p:cNvPr>
          <p:cNvSpPr txBox="1"/>
          <p:nvPr/>
        </p:nvSpPr>
        <p:spPr>
          <a:xfrm>
            <a:off x="6941400" y="965675"/>
            <a:ext cx="9840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n-US" sz="1000" b="0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body</a:t>
            </a:r>
            <a:endParaRPr sz="1000" b="0" i="0" u="none" strike="noStrike" cap="none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pic>
        <p:nvPicPr>
          <p:cNvPr id="28" name="Picture 27">
            <a:extLst>
              <a:ext uri="{FF2B5EF4-FFF2-40B4-BE49-F238E27FC236}">
                <a16:creationId xmlns:a16="http://schemas.microsoft.com/office/drawing/2014/main" id="{F6B890F3-F48B-2D0E-1C3A-3E926E9A6DD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34493" y="1537985"/>
            <a:ext cx="520700" cy="749300"/>
          </a:xfrm>
          <a:prstGeom prst="rect">
            <a:avLst/>
          </a:prstGeom>
        </p:spPr>
      </p:pic>
      <p:sp>
        <p:nvSpPr>
          <p:cNvPr id="4" name="Google Shape;743;p42">
            <a:extLst>
              <a:ext uri="{FF2B5EF4-FFF2-40B4-BE49-F238E27FC236}">
                <a16:creationId xmlns:a16="http://schemas.microsoft.com/office/drawing/2014/main" id="{0918C87A-59F5-8075-CBC5-622F309DA5CD}"/>
              </a:ext>
            </a:extLst>
          </p:cNvPr>
          <p:cNvSpPr/>
          <p:nvPr/>
        </p:nvSpPr>
        <p:spPr>
          <a:xfrm>
            <a:off x="3858925" y="1472686"/>
            <a:ext cx="2639628" cy="1976832"/>
          </a:xfrm>
          <a:prstGeom prst="cloud">
            <a:avLst/>
          </a:prstGeom>
          <a:solidFill>
            <a:srgbClr val="D9D9D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" name="Google Shape;566;p65">
            <a:extLst>
              <a:ext uri="{FF2B5EF4-FFF2-40B4-BE49-F238E27FC236}">
                <a16:creationId xmlns:a16="http://schemas.microsoft.com/office/drawing/2014/main" id="{6FB7A3B3-2A4B-4E7E-D4B5-EB6A52491E98}"/>
              </a:ext>
            </a:extLst>
          </p:cNvPr>
          <p:cNvSpPr/>
          <p:nvPr/>
        </p:nvSpPr>
        <p:spPr>
          <a:xfrm>
            <a:off x="4611050" y="1838460"/>
            <a:ext cx="1174800" cy="285000"/>
          </a:xfrm>
          <a:prstGeom prst="roundRect">
            <a:avLst>
              <a:gd name="adj" fmla="val 16667"/>
            </a:avLst>
          </a:prstGeom>
          <a:solidFill>
            <a:srgbClr val="6FA8D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LESSTHAN</a:t>
            </a:r>
            <a:endParaRPr sz="1400" b="1" i="0" u="none" strike="noStrike" cap="none" dirty="0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6" name="Google Shape;567;p65">
            <a:extLst>
              <a:ext uri="{FF2B5EF4-FFF2-40B4-BE49-F238E27FC236}">
                <a16:creationId xmlns:a16="http://schemas.microsoft.com/office/drawing/2014/main" id="{8D4AAD46-6712-3A83-B5A5-6E3FFEBBFB8B}"/>
              </a:ext>
            </a:extLst>
          </p:cNvPr>
          <p:cNvSpPr/>
          <p:nvPr/>
        </p:nvSpPr>
        <p:spPr>
          <a:xfrm>
            <a:off x="4093375" y="2600435"/>
            <a:ext cx="812400" cy="285000"/>
          </a:xfrm>
          <a:prstGeom prst="roundRect">
            <a:avLst>
              <a:gd name="adj" fmla="val 16667"/>
            </a:avLst>
          </a:prstGeom>
          <a:solidFill>
            <a:srgbClr val="6FA8D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ID(x)</a:t>
            </a:r>
            <a:endParaRPr sz="1400" b="1" i="0" u="none" strike="noStrike" cap="none" dirty="0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7" name="Google Shape;568;p65">
            <a:extLst>
              <a:ext uri="{FF2B5EF4-FFF2-40B4-BE49-F238E27FC236}">
                <a16:creationId xmlns:a16="http://schemas.microsoft.com/office/drawing/2014/main" id="{76654C56-116B-8C4A-1235-ED8E8349EC48}"/>
              </a:ext>
            </a:extLst>
          </p:cNvPr>
          <p:cNvSpPr/>
          <p:nvPr/>
        </p:nvSpPr>
        <p:spPr>
          <a:xfrm>
            <a:off x="5344650" y="2600423"/>
            <a:ext cx="931800" cy="285000"/>
          </a:xfrm>
          <a:prstGeom prst="roundRect">
            <a:avLst>
              <a:gd name="adj" fmla="val 16667"/>
            </a:avLst>
          </a:prstGeom>
          <a:solidFill>
            <a:srgbClr val="6FA8D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NUM(2)</a:t>
            </a:r>
            <a:endParaRPr sz="1400" b="1" i="0" u="none" strike="noStrike" cap="none" dirty="0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cxnSp>
        <p:nvCxnSpPr>
          <p:cNvPr id="8" name="Google Shape;569;p65">
            <a:extLst>
              <a:ext uri="{FF2B5EF4-FFF2-40B4-BE49-F238E27FC236}">
                <a16:creationId xmlns:a16="http://schemas.microsoft.com/office/drawing/2014/main" id="{80ABE93A-4557-3A91-1A36-C4D22BE3AF92}"/>
              </a:ext>
            </a:extLst>
          </p:cNvPr>
          <p:cNvCxnSpPr>
            <a:cxnSpLocks/>
            <a:stCxn id="5" idx="2"/>
            <a:endCxn id="6" idx="0"/>
          </p:cNvCxnSpPr>
          <p:nvPr/>
        </p:nvCxnSpPr>
        <p:spPr>
          <a:xfrm flipH="1">
            <a:off x="4499450" y="2123460"/>
            <a:ext cx="699000" cy="477000"/>
          </a:xfrm>
          <a:prstGeom prst="straightConnector1">
            <a:avLst/>
          </a:prstGeom>
          <a:noFill/>
          <a:ln w="19050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9" name="Google Shape;572;p65">
            <a:extLst>
              <a:ext uri="{FF2B5EF4-FFF2-40B4-BE49-F238E27FC236}">
                <a16:creationId xmlns:a16="http://schemas.microsoft.com/office/drawing/2014/main" id="{76C123E8-05F6-71F3-E29A-248B24D5C931}"/>
              </a:ext>
            </a:extLst>
          </p:cNvPr>
          <p:cNvCxnSpPr>
            <a:cxnSpLocks/>
            <a:stCxn id="7" idx="0"/>
            <a:endCxn id="5" idx="2"/>
          </p:cNvCxnSpPr>
          <p:nvPr/>
        </p:nvCxnSpPr>
        <p:spPr>
          <a:xfrm rot="10800000">
            <a:off x="5198550" y="2123423"/>
            <a:ext cx="612000" cy="477000"/>
          </a:xfrm>
          <a:prstGeom prst="straightConnector1">
            <a:avLst/>
          </a:prstGeom>
          <a:noFill/>
          <a:ln w="19050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10" name="Google Shape;592;p65">
            <a:extLst>
              <a:ext uri="{FF2B5EF4-FFF2-40B4-BE49-F238E27FC236}">
                <a16:creationId xmlns:a16="http://schemas.microsoft.com/office/drawing/2014/main" id="{5AC50BC8-5D29-235B-5792-F3D12E1BADF8}"/>
              </a:ext>
            </a:extLst>
          </p:cNvPr>
          <p:cNvSpPr txBox="1"/>
          <p:nvPr/>
        </p:nvSpPr>
        <p:spPr>
          <a:xfrm>
            <a:off x="4349450" y="2179398"/>
            <a:ext cx="9840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n-US" sz="1000" b="0" i="0" u="none" strike="noStrike" cap="none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left</a:t>
            </a:r>
            <a:endParaRPr sz="1000" b="0" i="0" u="none" strike="noStrike" cap="none" dirty="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21" name="Google Shape;593;p65">
            <a:extLst>
              <a:ext uri="{FF2B5EF4-FFF2-40B4-BE49-F238E27FC236}">
                <a16:creationId xmlns:a16="http://schemas.microsoft.com/office/drawing/2014/main" id="{387763D4-DF1C-1798-1003-BF60D773957B}"/>
              </a:ext>
            </a:extLst>
          </p:cNvPr>
          <p:cNvSpPr txBox="1"/>
          <p:nvPr/>
        </p:nvSpPr>
        <p:spPr>
          <a:xfrm>
            <a:off x="5520650" y="2179385"/>
            <a:ext cx="9840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n-US" sz="1000" b="0" i="0" u="none" strike="noStrike" cap="none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right</a:t>
            </a:r>
            <a:endParaRPr sz="1000" b="0" i="0" u="none" strike="noStrike" cap="none" dirty="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2116223280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0" name="Google Shape;640;p68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The Parser: How?</a:t>
            </a:r>
            <a:endParaRPr/>
          </a:p>
        </p:txBody>
      </p:sp>
      <p:sp>
        <p:nvSpPr>
          <p:cNvPr id="641" name="Google Shape;641;p68"/>
          <p:cNvSpPr txBox="1">
            <a:spLocks noGrp="1"/>
          </p:cNvSpPr>
          <p:nvPr>
            <p:ph type="body" idx="1"/>
          </p:nvPr>
        </p:nvSpPr>
        <p:spPr>
          <a:xfrm>
            <a:off x="396875" y="3832760"/>
            <a:ext cx="8549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endParaRPr lang="en-US"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Like a scanner: pass token stream, building up as we go</a:t>
            </a:r>
            <a:endParaRPr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Intuition: If we see           and                  , we are entering an if statement and next we must see a complete expression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Keep reading until we have a complete expression (recursively parse that) and attach on the condition side of the</a:t>
            </a: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</p:txBody>
      </p:sp>
      <p:sp>
        <p:nvSpPr>
          <p:cNvPr id="642" name="Google Shape;642;p68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37</a:t>
            </a:fld>
            <a:endParaRPr/>
          </a:p>
        </p:txBody>
      </p:sp>
      <p:sp>
        <p:nvSpPr>
          <p:cNvPr id="643" name="Google Shape;643;p68"/>
          <p:cNvSpPr/>
          <p:nvPr/>
        </p:nvSpPr>
        <p:spPr>
          <a:xfrm>
            <a:off x="357018" y="1719040"/>
            <a:ext cx="2926200" cy="2612400"/>
          </a:xfrm>
          <a:prstGeom prst="rect">
            <a:avLst/>
          </a:prstGeom>
          <a:solidFill>
            <a:srgbClr val="EFEFEF"/>
          </a:solidFill>
          <a:ln>
            <a:noFill/>
          </a:ln>
          <a:effectLst>
            <a:outerShdw blurRad="57150" dist="19050" dir="5400000" algn="bl" rotWithShape="0">
              <a:srgbClr val="000000">
                <a:alpha val="49803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lang="en-US" sz="13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Token Stream</a:t>
            </a:r>
            <a:endParaRPr sz="13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44" name="Google Shape;644;p68"/>
          <p:cNvSpPr/>
          <p:nvPr/>
        </p:nvSpPr>
        <p:spPr>
          <a:xfrm>
            <a:off x="511943" y="1852140"/>
            <a:ext cx="518100" cy="285000"/>
          </a:xfrm>
          <a:prstGeom prst="roundRect">
            <a:avLst>
              <a:gd name="adj" fmla="val 16667"/>
            </a:avLst>
          </a:prstGeom>
          <a:solidFill>
            <a:srgbClr val="F2C23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IF</a:t>
            </a:r>
            <a:endParaRPr sz="1400" b="1" i="0" u="none" strike="noStrike" cap="none" dirty="0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659" name="Google Shape;659;p68"/>
          <p:cNvSpPr/>
          <p:nvPr/>
        </p:nvSpPr>
        <p:spPr>
          <a:xfrm>
            <a:off x="1188893" y="1852140"/>
            <a:ext cx="931800" cy="285000"/>
          </a:xfrm>
          <a:prstGeom prst="roundRect">
            <a:avLst>
              <a:gd name="adj" fmla="val 16667"/>
            </a:avLst>
          </a:prstGeom>
          <a:solidFill>
            <a:srgbClr val="F2C23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LPAREN</a:t>
            </a:r>
            <a:endParaRPr sz="1400" b="1" i="0" u="none" strike="noStrike" cap="none" dirty="0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660" name="Google Shape;660;p68"/>
          <p:cNvSpPr/>
          <p:nvPr/>
        </p:nvSpPr>
        <p:spPr>
          <a:xfrm>
            <a:off x="2279543" y="1852140"/>
            <a:ext cx="857700" cy="285000"/>
          </a:xfrm>
          <a:prstGeom prst="roundRect">
            <a:avLst>
              <a:gd name="adj" fmla="val 16667"/>
            </a:avLst>
          </a:prstGeom>
          <a:solidFill>
            <a:srgbClr val="F2C23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ID(x)</a:t>
            </a:r>
            <a:endParaRPr sz="1400" b="1" i="0" u="none" strike="noStrike" cap="none" dirty="0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661" name="Google Shape;661;p68"/>
          <p:cNvSpPr/>
          <p:nvPr/>
        </p:nvSpPr>
        <p:spPr>
          <a:xfrm>
            <a:off x="511943" y="2270240"/>
            <a:ext cx="1090800" cy="285000"/>
          </a:xfrm>
          <a:prstGeom prst="roundRect">
            <a:avLst>
              <a:gd name="adj" fmla="val 16667"/>
            </a:avLst>
          </a:prstGeom>
          <a:solidFill>
            <a:srgbClr val="F2C23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LESSTHAN</a:t>
            </a:r>
            <a:endParaRPr sz="1400" b="1" i="0" u="none" strike="noStrike" cap="none" dirty="0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662" name="Google Shape;662;p68"/>
          <p:cNvSpPr/>
          <p:nvPr/>
        </p:nvSpPr>
        <p:spPr>
          <a:xfrm>
            <a:off x="1764243" y="2270240"/>
            <a:ext cx="857700" cy="285000"/>
          </a:xfrm>
          <a:prstGeom prst="roundRect">
            <a:avLst>
              <a:gd name="adj" fmla="val 16667"/>
            </a:avLst>
          </a:prstGeom>
          <a:solidFill>
            <a:srgbClr val="F2C23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NUM(2)</a:t>
            </a:r>
            <a:endParaRPr sz="1400" b="1" i="0" u="none" strike="noStrike" cap="none" dirty="0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663" name="Google Shape;663;p68"/>
          <p:cNvSpPr/>
          <p:nvPr/>
        </p:nvSpPr>
        <p:spPr>
          <a:xfrm>
            <a:off x="511943" y="2688340"/>
            <a:ext cx="931800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RPAREN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664" name="Google Shape;664;p68"/>
          <p:cNvSpPr/>
          <p:nvPr/>
        </p:nvSpPr>
        <p:spPr>
          <a:xfrm>
            <a:off x="1602743" y="2688340"/>
            <a:ext cx="931800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LCURLY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665" name="Google Shape;665;p68"/>
          <p:cNvSpPr/>
          <p:nvPr/>
        </p:nvSpPr>
        <p:spPr>
          <a:xfrm>
            <a:off x="511943" y="3106440"/>
            <a:ext cx="931800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ID(x)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666" name="Google Shape;666;p68"/>
          <p:cNvSpPr/>
          <p:nvPr/>
        </p:nvSpPr>
        <p:spPr>
          <a:xfrm>
            <a:off x="1602743" y="3106440"/>
            <a:ext cx="931800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EQUALS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667" name="Google Shape;667;p68"/>
          <p:cNvSpPr/>
          <p:nvPr/>
        </p:nvSpPr>
        <p:spPr>
          <a:xfrm>
            <a:off x="511943" y="3524540"/>
            <a:ext cx="931800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NUM(2)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668" name="Google Shape;668;p68"/>
          <p:cNvSpPr/>
          <p:nvPr/>
        </p:nvSpPr>
        <p:spPr>
          <a:xfrm>
            <a:off x="1602743" y="3524540"/>
            <a:ext cx="1203900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SEMICOLON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669" name="Google Shape;669;p68"/>
          <p:cNvSpPr/>
          <p:nvPr/>
        </p:nvSpPr>
        <p:spPr>
          <a:xfrm>
            <a:off x="4244713" y="3203100"/>
            <a:ext cx="1174800" cy="659700"/>
          </a:xfrm>
          <a:prstGeom prst="rect">
            <a:avLst/>
          </a:prstGeom>
          <a:solidFill>
            <a:srgbClr val="FCE5CD"/>
          </a:solidFill>
          <a:ln w="28575" cap="flat" cmpd="sng">
            <a:solidFill>
              <a:srgbClr val="B45F0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1" i="0" u="none" strike="noStrike" cap="none">
                <a:solidFill>
                  <a:srgbClr val="B45F06"/>
                </a:solidFill>
                <a:latin typeface="Calibri"/>
                <a:ea typeface="Calibri"/>
                <a:cs typeface="Calibri"/>
                <a:sym typeface="Calibri"/>
              </a:rPr>
              <a:t>Parser</a:t>
            </a:r>
            <a:endParaRPr sz="1800" b="1" i="0" u="none" strike="noStrike" cap="none">
              <a:solidFill>
                <a:srgbClr val="B45F06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70" name="Google Shape;670;p68"/>
          <p:cNvSpPr/>
          <p:nvPr/>
        </p:nvSpPr>
        <p:spPr>
          <a:xfrm rot="5400000" flipH="1">
            <a:off x="5681275" y="3035550"/>
            <a:ext cx="566100" cy="786900"/>
          </a:xfrm>
          <a:prstGeom prst="bentArrow">
            <a:avLst>
              <a:gd name="adj1" fmla="val 60537"/>
              <a:gd name="adj2" fmla="val 39686"/>
              <a:gd name="adj3" fmla="val 25000"/>
              <a:gd name="adj4" fmla="val 43750"/>
            </a:avLst>
          </a:prstGeom>
          <a:solidFill>
            <a:srgbClr val="B7B7B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71" name="Google Shape;671;p68"/>
          <p:cNvSpPr/>
          <p:nvPr/>
        </p:nvSpPr>
        <p:spPr>
          <a:xfrm>
            <a:off x="3434563" y="3236700"/>
            <a:ext cx="658800" cy="5925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B7B7B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78" name="Google Shape;678;p68"/>
          <p:cNvSpPr/>
          <p:nvPr/>
        </p:nvSpPr>
        <p:spPr>
          <a:xfrm>
            <a:off x="3498382" y="5004242"/>
            <a:ext cx="518100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IF</a:t>
            </a:r>
            <a:endParaRPr sz="1400" b="1" i="0" u="none" strike="noStrike" cap="none" dirty="0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679" name="Google Shape;679;p68"/>
          <p:cNvSpPr/>
          <p:nvPr/>
        </p:nvSpPr>
        <p:spPr>
          <a:xfrm>
            <a:off x="4905775" y="5004242"/>
            <a:ext cx="931800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LPAREN</a:t>
            </a:r>
            <a:endParaRPr sz="1400" b="1" i="0" u="none" strike="noStrike" cap="none" dirty="0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680" name="Google Shape;680;p68"/>
          <p:cNvSpPr/>
          <p:nvPr/>
        </p:nvSpPr>
        <p:spPr>
          <a:xfrm>
            <a:off x="6972175" y="6219618"/>
            <a:ext cx="658800" cy="285000"/>
          </a:xfrm>
          <a:prstGeom prst="roundRect">
            <a:avLst>
              <a:gd name="adj" fmla="val 16667"/>
            </a:avLst>
          </a:prstGeom>
          <a:solidFill>
            <a:srgbClr val="6FA8D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IF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2" name="Google Shape;561;p65">
            <a:extLst>
              <a:ext uri="{FF2B5EF4-FFF2-40B4-BE49-F238E27FC236}">
                <a16:creationId xmlns:a16="http://schemas.microsoft.com/office/drawing/2014/main" id="{767EC585-C7E7-9EF4-6FC5-28D3A9925AFF}"/>
              </a:ext>
            </a:extLst>
          </p:cNvPr>
          <p:cNvSpPr/>
          <p:nvPr/>
        </p:nvSpPr>
        <p:spPr>
          <a:xfrm>
            <a:off x="3858900" y="418250"/>
            <a:ext cx="5087100" cy="2612400"/>
          </a:xfrm>
          <a:prstGeom prst="rect">
            <a:avLst/>
          </a:prstGeom>
          <a:solidFill>
            <a:srgbClr val="EFEFEF"/>
          </a:solidFill>
          <a:ln>
            <a:noFill/>
          </a:ln>
          <a:effectLst>
            <a:outerShdw blurRad="57150" dist="19050" dir="5400000" algn="bl" rotWithShape="0">
              <a:srgbClr val="000000">
                <a:alpha val="49803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lang="en-US" sz="13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Abstract Syntax Tree</a:t>
            </a:r>
            <a:endParaRPr sz="13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" name="Google Shape;562;p65">
            <a:extLst>
              <a:ext uri="{FF2B5EF4-FFF2-40B4-BE49-F238E27FC236}">
                <a16:creationId xmlns:a16="http://schemas.microsoft.com/office/drawing/2014/main" id="{CB71CEEA-A49B-E225-707A-4D3751DF7C72}"/>
              </a:ext>
            </a:extLst>
          </p:cNvPr>
          <p:cNvSpPr/>
          <p:nvPr/>
        </p:nvSpPr>
        <p:spPr>
          <a:xfrm>
            <a:off x="6073050" y="719975"/>
            <a:ext cx="658800" cy="285000"/>
          </a:xfrm>
          <a:prstGeom prst="roundRect">
            <a:avLst>
              <a:gd name="adj" fmla="val 16667"/>
            </a:avLst>
          </a:prstGeom>
          <a:solidFill>
            <a:srgbClr val="6FA8D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IF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cxnSp>
        <p:nvCxnSpPr>
          <p:cNvPr id="11" name="Google Shape;570;p65">
            <a:extLst>
              <a:ext uri="{FF2B5EF4-FFF2-40B4-BE49-F238E27FC236}">
                <a16:creationId xmlns:a16="http://schemas.microsoft.com/office/drawing/2014/main" id="{D820F904-C91E-AEAD-C1B7-1AF2349B018C}"/>
              </a:ext>
            </a:extLst>
          </p:cNvPr>
          <p:cNvCxnSpPr>
            <a:cxnSpLocks/>
            <a:endCxn id="3" idx="2"/>
          </p:cNvCxnSpPr>
          <p:nvPr/>
        </p:nvCxnSpPr>
        <p:spPr>
          <a:xfrm rot="10800000" flipH="1">
            <a:off x="5198450" y="1005000"/>
            <a:ext cx="1203900" cy="467700"/>
          </a:xfrm>
          <a:prstGeom prst="straightConnector1">
            <a:avLst/>
          </a:prstGeom>
          <a:noFill/>
          <a:ln w="19050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12" name="Google Shape;571;p65">
            <a:extLst>
              <a:ext uri="{FF2B5EF4-FFF2-40B4-BE49-F238E27FC236}">
                <a16:creationId xmlns:a16="http://schemas.microsoft.com/office/drawing/2014/main" id="{65624D1F-F7EB-7E49-5739-8A99EFD37A25}"/>
              </a:ext>
            </a:extLst>
          </p:cNvPr>
          <p:cNvCxnSpPr>
            <a:cxnSpLocks/>
            <a:endCxn id="3" idx="2"/>
          </p:cNvCxnSpPr>
          <p:nvPr/>
        </p:nvCxnSpPr>
        <p:spPr>
          <a:xfrm rot="10800000">
            <a:off x="6402475" y="1005000"/>
            <a:ext cx="1139400" cy="467700"/>
          </a:xfrm>
          <a:prstGeom prst="straightConnector1">
            <a:avLst/>
          </a:prstGeom>
          <a:noFill/>
          <a:ln w="19050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16" name="Google Shape;588;p65">
            <a:extLst>
              <a:ext uri="{FF2B5EF4-FFF2-40B4-BE49-F238E27FC236}">
                <a16:creationId xmlns:a16="http://schemas.microsoft.com/office/drawing/2014/main" id="{003AD603-34A3-3215-43E1-3728820AE190}"/>
              </a:ext>
            </a:extLst>
          </p:cNvPr>
          <p:cNvSpPr txBox="1"/>
          <p:nvPr/>
        </p:nvSpPr>
        <p:spPr>
          <a:xfrm>
            <a:off x="5089050" y="965675"/>
            <a:ext cx="9840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n-US" sz="1000" b="0" i="0" u="none" strike="noStrike" cap="none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condition</a:t>
            </a:r>
            <a:endParaRPr sz="1000" b="0" i="0" u="none" strike="noStrike" cap="none" dirty="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17" name="Google Shape;589;p65">
            <a:extLst>
              <a:ext uri="{FF2B5EF4-FFF2-40B4-BE49-F238E27FC236}">
                <a16:creationId xmlns:a16="http://schemas.microsoft.com/office/drawing/2014/main" id="{AF426E4D-EE76-EABB-635A-4A1609A1C162}"/>
              </a:ext>
            </a:extLst>
          </p:cNvPr>
          <p:cNvSpPr txBox="1"/>
          <p:nvPr/>
        </p:nvSpPr>
        <p:spPr>
          <a:xfrm>
            <a:off x="6941400" y="965675"/>
            <a:ext cx="9840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n-US" sz="1000" b="0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body</a:t>
            </a:r>
            <a:endParaRPr sz="1000" b="0" i="0" u="none" strike="noStrike" cap="none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pic>
        <p:nvPicPr>
          <p:cNvPr id="28" name="Picture 27">
            <a:extLst>
              <a:ext uri="{FF2B5EF4-FFF2-40B4-BE49-F238E27FC236}">
                <a16:creationId xmlns:a16="http://schemas.microsoft.com/office/drawing/2014/main" id="{F6B890F3-F48B-2D0E-1C3A-3E926E9A6DD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34493" y="1537985"/>
            <a:ext cx="520700" cy="749300"/>
          </a:xfrm>
          <a:prstGeom prst="rect">
            <a:avLst/>
          </a:prstGeom>
        </p:spPr>
      </p:pic>
      <p:sp>
        <p:nvSpPr>
          <p:cNvPr id="4" name="Google Shape;743;p42">
            <a:extLst>
              <a:ext uri="{FF2B5EF4-FFF2-40B4-BE49-F238E27FC236}">
                <a16:creationId xmlns:a16="http://schemas.microsoft.com/office/drawing/2014/main" id="{0918C87A-59F5-8075-CBC5-622F309DA5CD}"/>
              </a:ext>
            </a:extLst>
          </p:cNvPr>
          <p:cNvSpPr/>
          <p:nvPr/>
        </p:nvSpPr>
        <p:spPr>
          <a:xfrm>
            <a:off x="3858925" y="1472686"/>
            <a:ext cx="2639628" cy="1976832"/>
          </a:xfrm>
          <a:prstGeom prst="cloud">
            <a:avLst/>
          </a:prstGeom>
          <a:solidFill>
            <a:srgbClr val="D9D9D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" name="Google Shape;566;p65">
            <a:extLst>
              <a:ext uri="{FF2B5EF4-FFF2-40B4-BE49-F238E27FC236}">
                <a16:creationId xmlns:a16="http://schemas.microsoft.com/office/drawing/2014/main" id="{6FB7A3B3-2A4B-4E7E-D4B5-EB6A52491E98}"/>
              </a:ext>
            </a:extLst>
          </p:cNvPr>
          <p:cNvSpPr/>
          <p:nvPr/>
        </p:nvSpPr>
        <p:spPr>
          <a:xfrm>
            <a:off x="4611050" y="1838460"/>
            <a:ext cx="1174800" cy="285000"/>
          </a:xfrm>
          <a:prstGeom prst="roundRect">
            <a:avLst>
              <a:gd name="adj" fmla="val 16667"/>
            </a:avLst>
          </a:prstGeom>
          <a:solidFill>
            <a:srgbClr val="6FA8D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LESSTHAN</a:t>
            </a:r>
            <a:endParaRPr sz="1400" b="1" i="0" u="none" strike="noStrike" cap="none" dirty="0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6" name="Google Shape;567;p65">
            <a:extLst>
              <a:ext uri="{FF2B5EF4-FFF2-40B4-BE49-F238E27FC236}">
                <a16:creationId xmlns:a16="http://schemas.microsoft.com/office/drawing/2014/main" id="{8D4AAD46-6712-3A83-B5A5-6E3FFEBBFB8B}"/>
              </a:ext>
            </a:extLst>
          </p:cNvPr>
          <p:cNvSpPr/>
          <p:nvPr/>
        </p:nvSpPr>
        <p:spPr>
          <a:xfrm>
            <a:off x="4093375" y="2600435"/>
            <a:ext cx="812400" cy="285000"/>
          </a:xfrm>
          <a:prstGeom prst="roundRect">
            <a:avLst>
              <a:gd name="adj" fmla="val 16667"/>
            </a:avLst>
          </a:prstGeom>
          <a:solidFill>
            <a:srgbClr val="6FA8D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ID(x)</a:t>
            </a:r>
            <a:endParaRPr sz="1400" b="1" i="0" u="none" strike="noStrike" cap="none" dirty="0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7" name="Google Shape;568;p65">
            <a:extLst>
              <a:ext uri="{FF2B5EF4-FFF2-40B4-BE49-F238E27FC236}">
                <a16:creationId xmlns:a16="http://schemas.microsoft.com/office/drawing/2014/main" id="{76654C56-116B-8C4A-1235-ED8E8349EC48}"/>
              </a:ext>
            </a:extLst>
          </p:cNvPr>
          <p:cNvSpPr/>
          <p:nvPr/>
        </p:nvSpPr>
        <p:spPr>
          <a:xfrm>
            <a:off x="5344650" y="2600423"/>
            <a:ext cx="931800" cy="285000"/>
          </a:xfrm>
          <a:prstGeom prst="roundRect">
            <a:avLst>
              <a:gd name="adj" fmla="val 16667"/>
            </a:avLst>
          </a:prstGeom>
          <a:solidFill>
            <a:srgbClr val="6FA8D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NUM(2)</a:t>
            </a:r>
            <a:endParaRPr sz="1400" b="1" i="0" u="none" strike="noStrike" cap="none" dirty="0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cxnSp>
        <p:nvCxnSpPr>
          <p:cNvPr id="8" name="Google Shape;569;p65">
            <a:extLst>
              <a:ext uri="{FF2B5EF4-FFF2-40B4-BE49-F238E27FC236}">
                <a16:creationId xmlns:a16="http://schemas.microsoft.com/office/drawing/2014/main" id="{80ABE93A-4557-3A91-1A36-C4D22BE3AF92}"/>
              </a:ext>
            </a:extLst>
          </p:cNvPr>
          <p:cNvCxnSpPr>
            <a:cxnSpLocks/>
            <a:stCxn id="5" idx="2"/>
            <a:endCxn id="6" idx="0"/>
          </p:cNvCxnSpPr>
          <p:nvPr/>
        </p:nvCxnSpPr>
        <p:spPr>
          <a:xfrm flipH="1">
            <a:off x="4499450" y="2123460"/>
            <a:ext cx="699000" cy="477000"/>
          </a:xfrm>
          <a:prstGeom prst="straightConnector1">
            <a:avLst/>
          </a:prstGeom>
          <a:noFill/>
          <a:ln w="19050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9" name="Google Shape;572;p65">
            <a:extLst>
              <a:ext uri="{FF2B5EF4-FFF2-40B4-BE49-F238E27FC236}">
                <a16:creationId xmlns:a16="http://schemas.microsoft.com/office/drawing/2014/main" id="{76C123E8-05F6-71F3-E29A-248B24D5C931}"/>
              </a:ext>
            </a:extLst>
          </p:cNvPr>
          <p:cNvCxnSpPr>
            <a:cxnSpLocks/>
            <a:stCxn id="7" idx="0"/>
            <a:endCxn id="5" idx="2"/>
          </p:cNvCxnSpPr>
          <p:nvPr/>
        </p:nvCxnSpPr>
        <p:spPr>
          <a:xfrm rot="10800000">
            <a:off x="5198550" y="2123423"/>
            <a:ext cx="612000" cy="477000"/>
          </a:xfrm>
          <a:prstGeom prst="straightConnector1">
            <a:avLst/>
          </a:prstGeom>
          <a:noFill/>
          <a:ln w="19050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10" name="Google Shape;592;p65">
            <a:extLst>
              <a:ext uri="{FF2B5EF4-FFF2-40B4-BE49-F238E27FC236}">
                <a16:creationId xmlns:a16="http://schemas.microsoft.com/office/drawing/2014/main" id="{5AC50BC8-5D29-235B-5792-F3D12E1BADF8}"/>
              </a:ext>
            </a:extLst>
          </p:cNvPr>
          <p:cNvSpPr txBox="1"/>
          <p:nvPr/>
        </p:nvSpPr>
        <p:spPr>
          <a:xfrm>
            <a:off x="4349450" y="2179398"/>
            <a:ext cx="9840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n-US" sz="1000" b="0" i="0" u="none" strike="noStrike" cap="none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left</a:t>
            </a:r>
            <a:endParaRPr sz="1000" b="0" i="0" u="none" strike="noStrike" cap="none" dirty="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21" name="Google Shape;593;p65">
            <a:extLst>
              <a:ext uri="{FF2B5EF4-FFF2-40B4-BE49-F238E27FC236}">
                <a16:creationId xmlns:a16="http://schemas.microsoft.com/office/drawing/2014/main" id="{387763D4-DF1C-1798-1003-BF60D773957B}"/>
              </a:ext>
            </a:extLst>
          </p:cNvPr>
          <p:cNvSpPr txBox="1"/>
          <p:nvPr/>
        </p:nvSpPr>
        <p:spPr>
          <a:xfrm>
            <a:off x="5520650" y="2179385"/>
            <a:ext cx="9840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n-US" sz="1000" b="0" i="0" u="none" strike="noStrike" cap="none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right</a:t>
            </a:r>
            <a:endParaRPr sz="1000" b="0" i="0" u="none" strike="noStrike" cap="none" dirty="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13" name="Google Shape;880;p45">
            <a:extLst>
              <a:ext uri="{FF2B5EF4-FFF2-40B4-BE49-F238E27FC236}">
                <a16:creationId xmlns:a16="http://schemas.microsoft.com/office/drawing/2014/main" id="{B107C661-5228-AE6A-6D4C-278A0734BD48}"/>
              </a:ext>
            </a:extLst>
          </p:cNvPr>
          <p:cNvSpPr txBox="1"/>
          <p:nvPr/>
        </p:nvSpPr>
        <p:spPr>
          <a:xfrm>
            <a:off x="7135550" y="1735425"/>
            <a:ext cx="1667400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b="1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That’s a complete expression! We can link it in.</a:t>
            </a:r>
            <a:endParaRPr b="1" dirty="0">
              <a:solidFill>
                <a:schemeClr val="tx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102172938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0" name="Google Shape;640;p68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The Parser: How?</a:t>
            </a:r>
            <a:endParaRPr/>
          </a:p>
        </p:txBody>
      </p:sp>
      <p:sp>
        <p:nvSpPr>
          <p:cNvPr id="641" name="Google Shape;641;p68"/>
          <p:cNvSpPr txBox="1">
            <a:spLocks noGrp="1"/>
          </p:cNvSpPr>
          <p:nvPr>
            <p:ph type="body" idx="1"/>
          </p:nvPr>
        </p:nvSpPr>
        <p:spPr>
          <a:xfrm>
            <a:off x="396875" y="3832760"/>
            <a:ext cx="8549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endParaRPr lang="en-US"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Like a scanner: pass token stream, building up as we go</a:t>
            </a:r>
            <a:endParaRPr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Intuition: If we see           and                  , we are entering an if statement and next we must see a complete expression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Keep reading until we have a complete expression (recursively parse that) and attach on the condition side of the</a:t>
            </a: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</p:txBody>
      </p:sp>
      <p:sp>
        <p:nvSpPr>
          <p:cNvPr id="642" name="Google Shape;642;p68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38</a:t>
            </a:fld>
            <a:endParaRPr/>
          </a:p>
        </p:txBody>
      </p:sp>
      <p:sp>
        <p:nvSpPr>
          <p:cNvPr id="643" name="Google Shape;643;p68"/>
          <p:cNvSpPr/>
          <p:nvPr/>
        </p:nvSpPr>
        <p:spPr>
          <a:xfrm>
            <a:off x="357018" y="1719040"/>
            <a:ext cx="2926200" cy="2612400"/>
          </a:xfrm>
          <a:prstGeom prst="rect">
            <a:avLst/>
          </a:prstGeom>
          <a:solidFill>
            <a:srgbClr val="EFEFEF"/>
          </a:solidFill>
          <a:ln>
            <a:noFill/>
          </a:ln>
          <a:effectLst>
            <a:outerShdw blurRad="57150" dist="19050" dir="5400000" algn="bl" rotWithShape="0">
              <a:srgbClr val="000000">
                <a:alpha val="49803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lang="en-US" sz="13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Token Stream</a:t>
            </a:r>
            <a:endParaRPr sz="13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44" name="Google Shape;644;p68"/>
          <p:cNvSpPr/>
          <p:nvPr/>
        </p:nvSpPr>
        <p:spPr>
          <a:xfrm>
            <a:off x="511943" y="1852140"/>
            <a:ext cx="518100" cy="285000"/>
          </a:xfrm>
          <a:prstGeom prst="roundRect">
            <a:avLst>
              <a:gd name="adj" fmla="val 16667"/>
            </a:avLst>
          </a:prstGeom>
          <a:solidFill>
            <a:srgbClr val="F2C23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IF</a:t>
            </a:r>
            <a:endParaRPr sz="1400" b="1" i="0" u="none" strike="noStrike" cap="none" dirty="0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659" name="Google Shape;659;p68"/>
          <p:cNvSpPr/>
          <p:nvPr/>
        </p:nvSpPr>
        <p:spPr>
          <a:xfrm>
            <a:off x="1188893" y="1852140"/>
            <a:ext cx="931800" cy="285000"/>
          </a:xfrm>
          <a:prstGeom prst="roundRect">
            <a:avLst>
              <a:gd name="adj" fmla="val 16667"/>
            </a:avLst>
          </a:prstGeom>
          <a:solidFill>
            <a:srgbClr val="F2C23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LPAREN</a:t>
            </a:r>
            <a:endParaRPr sz="1400" b="1" i="0" u="none" strike="noStrike" cap="none" dirty="0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660" name="Google Shape;660;p68"/>
          <p:cNvSpPr/>
          <p:nvPr/>
        </p:nvSpPr>
        <p:spPr>
          <a:xfrm>
            <a:off x="2279543" y="1852140"/>
            <a:ext cx="857700" cy="285000"/>
          </a:xfrm>
          <a:prstGeom prst="roundRect">
            <a:avLst>
              <a:gd name="adj" fmla="val 16667"/>
            </a:avLst>
          </a:prstGeom>
          <a:solidFill>
            <a:srgbClr val="F2C23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ID(x)</a:t>
            </a:r>
            <a:endParaRPr sz="1400" b="1" i="0" u="none" strike="noStrike" cap="none" dirty="0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661" name="Google Shape;661;p68"/>
          <p:cNvSpPr/>
          <p:nvPr/>
        </p:nvSpPr>
        <p:spPr>
          <a:xfrm>
            <a:off x="511943" y="2270240"/>
            <a:ext cx="1090800" cy="285000"/>
          </a:xfrm>
          <a:prstGeom prst="roundRect">
            <a:avLst>
              <a:gd name="adj" fmla="val 16667"/>
            </a:avLst>
          </a:prstGeom>
          <a:solidFill>
            <a:srgbClr val="F2C23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LESSTHAN</a:t>
            </a:r>
            <a:endParaRPr sz="1400" b="1" i="0" u="none" strike="noStrike" cap="none" dirty="0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662" name="Google Shape;662;p68"/>
          <p:cNvSpPr/>
          <p:nvPr/>
        </p:nvSpPr>
        <p:spPr>
          <a:xfrm>
            <a:off x="1764243" y="2270240"/>
            <a:ext cx="857700" cy="285000"/>
          </a:xfrm>
          <a:prstGeom prst="roundRect">
            <a:avLst>
              <a:gd name="adj" fmla="val 16667"/>
            </a:avLst>
          </a:prstGeom>
          <a:solidFill>
            <a:srgbClr val="F2C23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NUM(2)</a:t>
            </a:r>
            <a:endParaRPr sz="1400" b="1" i="0" u="none" strike="noStrike" cap="none" dirty="0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663" name="Google Shape;663;p68"/>
          <p:cNvSpPr/>
          <p:nvPr/>
        </p:nvSpPr>
        <p:spPr>
          <a:xfrm>
            <a:off x="511943" y="2688340"/>
            <a:ext cx="931800" cy="285000"/>
          </a:xfrm>
          <a:prstGeom prst="roundRect">
            <a:avLst>
              <a:gd name="adj" fmla="val 16667"/>
            </a:avLst>
          </a:prstGeom>
          <a:solidFill>
            <a:srgbClr val="F2C23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RPAREN</a:t>
            </a:r>
            <a:endParaRPr sz="1400" b="1" i="0" u="none" strike="noStrike" cap="none" dirty="0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664" name="Google Shape;664;p68"/>
          <p:cNvSpPr/>
          <p:nvPr/>
        </p:nvSpPr>
        <p:spPr>
          <a:xfrm>
            <a:off x="1602743" y="2688340"/>
            <a:ext cx="931800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LCURLY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665" name="Google Shape;665;p68"/>
          <p:cNvSpPr/>
          <p:nvPr/>
        </p:nvSpPr>
        <p:spPr>
          <a:xfrm>
            <a:off x="511943" y="3106440"/>
            <a:ext cx="931800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ID(x)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666" name="Google Shape;666;p68"/>
          <p:cNvSpPr/>
          <p:nvPr/>
        </p:nvSpPr>
        <p:spPr>
          <a:xfrm>
            <a:off x="1602743" y="3106440"/>
            <a:ext cx="931800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EQUALS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667" name="Google Shape;667;p68"/>
          <p:cNvSpPr/>
          <p:nvPr/>
        </p:nvSpPr>
        <p:spPr>
          <a:xfrm>
            <a:off x="511943" y="3524540"/>
            <a:ext cx="931800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NUM(2)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668" name="Google Shape;668;p68"/>
          <p:cNvSpPr/>
          <p:nvPr/>
        </p:nvSpPr>
        <p:spPr>
          <a:xfrm>
            <a:off x="1602743" y="3524540"/>
            <a:ext cx="1203900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SEMICOLON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669" name="Google Shape;669;p68"/>
          <p:cNvSpPr/>
          <p:nvPr/>
        </p:nvSpPr>
        <p:spPr>
          <a:xfrm>
            <a:off x="4244713" y="3203100"/>
            <a:ext cx="1174800" cy="659700"/>
          </a:xfrm>
          <a:prstGeom prst="rect">
            <a:avLst/>
          </a:prstGeom>
          <a:solidFill>
            <a:srgbClr val="FCE5CD"/>
          </a:solidFill>
          <a:ln w="28575" cap="flat" cmpd="sng">
            <a:solidFill>
              <a:srgbClr val="B45F0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1" i="0" u="none" strike="noStrike" cap="none">
                <a:solidFill>
                  <a:srgbClr val="B45F06"/>
                </a:solidFill>
                <a:latin typeface="Calibri"/>
                <a:ea typeface="Calibri"/>
                <a:cs typeface="Calibri"/>
                <a:sym typeface="Calibri"/>
              </a:rPr>
              <a:t>Parser</a:t>
            </a:r>
            <a:endParaRPr sz="1800" b="1" i="0" u="none" strike="noStrike" cap="none">
              <a:solidFill>
                <a:srgbClr val="B45F06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70" name="Google Shape;670;p68"/>
          <p:cNvSpPr/>
          <p:nvPr/>
        </p:nvSpPr>
        <p:spPr>
          <a:xfrm rot="5400000" flipH="1">
            <a:off x="5681275" y="3035550"/>
            <a:ext cx="566100" cy="786900"/>
          </a:xfrm>
          <a:prstGeom prst="bentArrow">
            <a:avLst>
              <a:gd name="adj1" fmla="val 60537"/>
              <a:gd name="adj2" fmla="val 39686"/>
              <a:gd name="adj3" fmla="val 25000"/>
              <a:gd name="adj4" fmla="val 43750"/>
            </a:avLst>
          </a:prstGeom>
          <a:solidFill>
            <a:srgbClr val="B7B7B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71" name="Google Shape;671;p68"/>
          <p:cNvSpPr/>
          <p:nvPr/>
        </p:nvSpPr>
        <p:spPr>
          <a:xfrm>
            <a:off x="3434563" y="3236700"/>
            <a:ext cx="658800" cy="5925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B7B7B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78" name="Google Shape;678;p68"/>
          <p:cNvSpPr/>
          <p:nvPr/>
        </p:nvSpPr>
        <p:spPr>
          <a:xfrm>
            <a:off x="3498382" y="5004242"/>
            <a:ext cx="518100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IF</a:t>
            </a:r>
            <a:endParaRPr sz="1400" b="1" i="0" u="none" strike="noStrike" cap="none" dirty="0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679" name="Google Shape;679;p68"/>
          <p:cNvSpPr/>
          <p:nvPr/>
        </p:nvSpPr>
        <p:spPr>
          <a:xfrm>
            <a:off x="4905775" y="5004242"/>
            <a:ext cx="931800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LPAREN</a:t>
            </a:r>
            <a:endParaRPr sz="1400" b="1" i="0" u="none" strike="noStrike" cap="none" dirty="0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680" name="Google Shape;680;p68"/>
          <p:cNvSpPr/>
          <p:nvPr/>
        </p:nvSpPr>
        <p:spPr>
          <a:xfrm>
            <a:off x="6972175" y="6219618"/>
            <a:ext cx="658800" cy="285000"/>
          </a:xfrm>
          <a:prstGeom prst="roundRect">
            <a:avLst>
              <a:gd name="adj" fmla="val 16667"/>
            </a:avLst>
          </a:prstGeom>
          <a:solidFill>
            <a:srgbClr val="6FA8D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IF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2" name="Google Shape;561;p65">
            <a:extLst>
              <a:ext uri="{FF2B5EF4-FFF2-40B4-BE49-F238E27FC236}">
                <a16:creationId xmlns:a16="http://schemas.microsoft.com/office/drawing/2014/main" id="{767EC585-C7E7-9EF4-6FC5-28D3A9925AFF}"/>
              </a:ext>
            </a:extLst>
          </p:cNvPr>
          <p:cNvSpPr/>
          <p:nvPr/>
        </p:nvSpPr>
        <p:spPr>
          <a:xfrm>
            <a:off x="3858900" y="418250"/>
            <a:ext cx="5087100" cy="2612400"/>
          </a:xfrm>
          <a:prstGeom prst="rect">
            <a:avLst/>
          </a:prstGeom>
          <a:solidFill>
            <a:srgbClr val="EFEFEF"/>
          </a:solidFill>
          <a:ln>
            <a:noFill/>
          </a:ln>
          <a:effectLst>
            <a:outerShdw blurRad="57150" dist="19050" dir="5400000" algn="bl" rotWithShape="0">
              <a:srgbClr val="000000">
                <a:alpha val="49803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lang="en-US" sz="13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Abstract Syntax Tree</a:t>
            </a:r>
            <a:endParaRPr sz="13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" name="Google Shape;562;p65">
            <a:extLst>
              <a:ext uri="{FF2B5EF4-FFF2-40B4-BE49-F238E27FC236}">
                <a16:creationId xmlns:a16="http://schemas.microsoft.com/office/drawing/2014/main" id="{CB71CEEA-A49B-E225-707A-4D3751DF7C72}"/>
              </a:ext>
            </a:extLst>
          </p:cNvPr>
          <p:cNvSpPr/>
          <p:nvPr/>
        </p:nvSpPr>
        <p:spPr>
          <a:xfrm>
            <a:off x="6073050" y="719975"/>
            <a:ext cx="658800" cy="285000"/>
          </a:xfrm>
          <a:prstGeom prst="roundRect">
            <a:avLst>
              <a:gd name="adj" fmla="val 16667"/>
            </a:avLst>
          </a:prstGeom>
          <a:solidFill>
            <a:srgbClr val="6FA8D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IF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cxnSp>
        <p:nvCxnSpPr>
          <p:cNvPr id="11" name="Google Shape;570;p65">
            <a:extLst>
              <a:ext uri="{FF2B5EF4-FFF2-40B4-BE49-F238E27FC236}">
                <a16:creationId xmlns:a16="http://schemas.microsoft.com/office/drawing/2014/main" id="{D820F904-C91E-AEAD-C1B7-1AF2349B018C}"/>
              </a:ext>
            </a:extLst>
          </p:cNvPr>
          <p:cNvCxnSpPr>
            <a:cxnSpLocks/>
            <a:endCxn id="3" idx="2"/>
          </p:cNvCxnSpPr>
          <p:nvPr/>
        </p:nvCxnSpPr>
        <p:spPr>
          <a:xfrm rot="10800000" flipH="1">
            <a:off x="5198450" y="1005000"/>
            <a:ext cx="1203900" cy="467700"/>
          </a:xfrm>
          <a:prstGeom prst="straightConnector1">
            <a:avLst/>
          </a:prstGeom>
          <a:noFill/>
          <a:ln w="19050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12" name="Google Shape;571;p65">
            <a:extLst>
              <a:ext uri="{FF2B5EF4-FFF2-40B4-BE49-F238E27FC236}">
                <a16:creationId xmlns:a16="http://schemas.microsoft.com/office/drawing/2014/main" id="{65624D1F-F7EB-7E49-5739-8A99EFD37A25}"/>
              </a:ext>
            </a:extLst>
          </p:cNvPr>
          <p:cNvCxnSpPr>
            <a:cxnSpLocks/>
            <a:endCxn id="3" idx="2"/>
          </p:cNvCxnSpPr>
          <p:nvPr/>
        </p:nvCxnSpPr>
        <p:spPr>
          <a:xfrm rot="10800000">
            <a:off x="6402475" y="1005000"/>
            <a:ext cx="1139400" cy="467700"/>
          </a:xfrm>
          <a:prstGeom prst="straightConnector1">
            <a:avLst/>
          </a:prstGeom>
          <a:noFill/>
          <a:ln w="19050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16" name="Google Shape;588;p65">
            <a:extLst>
              <a:ext uri="{FF2B5EF4-FFF2-40B4-BE49-F238E27FC236}">
                <a16:creationId xmlns:a16="http://schemas.microsoft.com/office/drawing/2014/main" id="{003AD603-34A3-3215-43E1-3728820AE190}"/>
              </a:ext>
            </a:extLst>
          </p:cNvPr>
          <p:cNvSpPr txBox="1"/>
          <p:nvPr/>
        </p:nvSpPr>
        <p:spPr>
          <a:xfrm>
            <a:off x="5089050" y="965675"/>
            <a:ext cx="9840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n-US" sz="1000" b="0" i="0" u="none" strike="noStrike" cap="none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condition</a:t>
            </a:r>
            <a:endParaRPr sz="1000" b="0" i="0" u="none" strike="noStrike" cap="none" dirty="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17" name="Google Shape;589;p65">
            <a:extLst>
              <a:ext uri="{FF2B5EF4-FFF2-40B4-BE49-F238E27FC236}">
                <a16:creationId xmlns:a16="http://schemas.microsoft.com/office/drawing/2014/main" id="{AF426E4D-EE76-EABB-635A-4A1609A1C162}"/>
              </a:ext>
            </a:extLst>
          </p:cNvPr>
          <p:cNvSpPr txBox="1"/>
          <p:nvPr/>
        </p:nvSpPr>
        <p:spPr>
          <a:xfrm>
            <a:off x="6941400" y="965675"/>
            <a:ext cx="9840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n-US" sz="1000" b="0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body</a:t>
            </a:r>
            <a:endParaRPr sz="1000" b="0" i="0" u="none" strike="noStrike" cap="none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pic>
        <p:nvPicPr>
          <p:cNvPr id="28" name="Picture 27">
            <a:extLst>
              <a:ext uri="{FF2B5EF4-FFF2-40B4-BE49-F238E27FC236}">
                <a16:creationId xmlns:a16="http://schemas.microsoft.com/office/drawing/2014/main" id="{F6B890F3-F48B-2D0E-1C3A-3E926E9A6DD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7493" y="1956085"/>
            <a:ext cx="520700" cy="749300"/>
          </a:xfrm>
          <a:prstGeom prst="rect">
            <a:avLst/>
          </a:prstGeom>
        </p:spPr>
      </p:pic>
      <p:sp>
        <p:nvSpPr>
          <p:cNvPr id="14" name="Google Shape;566;p65">
            <a:extLst>
              <a:ext uri="{FF2B5EF4-FFF2-40B4-BE49-F238E27FC236}">
                <a16:creationId xmlns:a16="http://schemas.microsoft.com/office/drawing/2014/main" id="{C9CC9C81-2FDB-B398-74D9-9754C2D3E57E}"/>
              </a:ext>
            </a:extLst>
          </p:cNvPr>
          <p:cNvSpPr/>
          <p:nvPr/>
        </p:nvSpPr>
        <p:spPr>
          <a:xfrm>
            <a:off x="4611050" y="1472700"/>
            <a:ext cx="1174800" cy="285000"/>
          </a:xfrm>
          <a:prstGeom prst="roundRect">
            <a:avLst>
              <a:gd name="adj" fmla="val 16667"/>
            </a:avLst>
          </a:prstGeom>
          <a:solidFill>
            <a:srgbClr val="6FA8D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LESSTHAN</a:t>
            </a:r>
            <a:endParaRPr sz="1400" b="1" i="0" u="none" strike="noStrike" cap="none" dirty="0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15" name="Google Shape;567;p65">
            <a:extLst>
              <a:ext uri="{FF2B5EF4-FFF2-40B4-BE49-F238E27FC236}">
                <a16:creationId xmlns:a16="http://schemas.microsoft.com/office/drawing/2014/main" id="{E7A961D8-8216-89F1-BC37-A7B7F21C2E5C}"/>
              </a:ext>
            </a:extLst>
          </p:cNvPr>
          <p:cNvSpPr/>
          <p:nvPr/>
        </p:nvSpPr>
        <p:spPr>
          <a:xfrm>
            <a:off x="4093375" y="2234675"/>
            <a:ext cx="812400" cy="285000"/>
          </a:xfrm>
          <a:prstGeom prst="roundRect">
            <a:avLst>
              <a:gd name="adj" fmla="val 16667"/>
            </a:avLst>
          </a:prstGeom>
          <a:solidFill>
            <a:srgbClr val="6FA8D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ID(x)</a:t>
            </a:r>
            <a:endParaRPr sz="1400" b="1" i="0" u="none" strike="noStrike" cap="none" dirty="0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18" name="Google Shape;568;p65">
            <a:extLst>
              <a:ext uri="{FF2B5EF4-FFF2-40B4-BE49-F238E27FC236}">
                <a16:creationId xmlns:a16="http://schemas.microsoft.com/office/drawing/2014/main" id="{40B720BB-D6C5-21B0-B4F7-4C73A09E9B0E}"/>
              </a:ext>
            </a:extLst>
          </p:cNvPr>
          <p:cNvSpPr/>
          <p:nvPr/>
        </p:nvSpPr>
        <p:spPr>
          <a:xfrm>
            <a:off x="5344650" y="2234663"/>
            <a:ext cx="931800" cy="285000"/>
          </a:xfrm>
          <a:prstGeom prst="roundRect">
            <a:avLst>
              <a:gd name="adj" fmla="val 16667"/>
            </a:avLst>
          </a:prstGeom>
          <a:solidFill>
            <a:srgbClr val="6FA8D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NUM(2)</a:t>
            </a:r>
            <a:endParaRPr sz="1400" b="1" i="0" u="none" strike="noStrike" cap="none" dirty="0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cxnSp>
        <p:nvCxnSpPr>
          <p:cNvPr id="19" name="Google Shape;569;p65">
            <a:extLst>
              <a:ext uri="{FF2B5EF4-FFF2-40B4-BE49-F238E27FC236}">
                <a16:creationId xmlns:a16="http://schemas.microsoft.com/office/drawing/2014/main" id="{487D4462-D869-0926-37DB-E52C95D0BA71}"/>
              </a:ext>
            </a:extLst>
          </p:cNvPr>
          <p:cNvCxnSpPr>
            <a:cxnSpLocks/>
            <a:stCxn id="14" idx="2"/>
            <a:endCxn id="15" idx="0"/>
          </p:cNvCxnSpPr>
          <p:nvPr/>
        </p:nvCxnSpPr>
        <p:spPr>
          <a:xfrm flipH="1">
            <a:off x="4499450" y="1757700"/>
            <a:ext cx="699000" cy="477000"/>
          </a:xfrm>
          <a:prstGeom prst="straightConnector1">
            <a:avLst/>
          </a:prstGeom>
          <a:noFill/>
          <a:ln w="19050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20" name="Google Shape;572;p65">
            <a:extLst>
              <a:ext uri="{FF2B5EF4-FFF2-40B4-BE49-F238E27FC236}">
                <a16:creationId xmlns:a16="http://schemas.microsoft.com/office/drawing/2014/main" id="{434A5FDF-EA6D-EFBF-6114-7C41F661643E}"/>
              </a:ext>
            </a:extLst>
          </p:cNvPr>
          <p:cNvCxnSpPr>
            <a:cxnSpLocks/>
            <a:stCxn id="18" idx="0"/>
            <a:endCxn id="14" idx="2"/>
          </p:cNvCxnSpPr>
          <p:nvPr/>
        </p:nvCxnSpPr>
        <p:spPr>
          <a:xfrm rot="10800000">
            <a:off x="5198550" y="1757663"/>
            <a:ext cx="612000" cy="477000"/>
          </a:xfrm>
          <a:prstGeom prst="straightConnector1">
            <a:avLst/>
          </a:prstGeom>
          <a:noFill/>
          <a:ln w="19050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22" name="Google Shape;592;p65">
            <a:extLst>
              <a:ext uri="{FF2B5EF4-FFF2-40B4-BE49-F238E27FC236}">
                <a16:creationId xmlns:a16="http://schemas.microsoft.com/office/drawing/2014/main" id="{2A8FC02F-0856-597F-4E0E-24E3D28BEBDE}"/>
              </a:ext>
            </a:extLst>
          </p:cNvPr>
          <p:cNvSpPr txBox="1"/>
          <p:nvPr/>
        </p:nvSpPr>
        <p:spPr>
          <a:xfrm>
            <a:off x="4349450" y="1813638"/>
            <a:ext cx="9840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n-US" sz="1000" b="0" i="0" u="none" strike="noStrike" cap="none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left</a:t>
            </a:r>
            <a:endParaRPr sz="1000" b="0" i="0" u="none" strike="noStrike" cap="none" dirty="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23" name="Google Shape;593;p65">
            <a:extLst>
              <a:ext uri="{FF2B5EF4-FFF2-40B4-BE49-F238E27FC236}">
                <a16:creationId xmlns:a16="http://schemas.microsoft.com/office/drawing/2014/main" id="{98633EB4-6ECC-25CB-6F39-8270E682DC1F}"/>
              </a:ext>
            </a:extLst>
          </p:cNvPr>
          <p:cNvSpPr txBox="1"/>
          <p:nvPr/>
        </p:nvSpPr>
        <p:spPr>
          <a:xfrm>
            <a:off x="5520650" y="1813625"/>
            <a:ext cx="9840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n-US" sz="1000" b="0" i="0" u="none" strike="noStrike" cap="none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right</a:t>
            </a:r>
            <a:endParaRPr sz="1000" b="0" i="0" u="none" strike="noStrike" cap="none" dirty="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3222006757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0" name="Google Shape;640;p68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The Parser: How?</a:t>
            </a:r>
            <a:endParaRPr/>
          </a:p>
        </p:txBody>
      </p:sp>
      <p:sp>
        <p:nvSpPr>
          <p:cNvPr id="641" name="Google Shape;641;p68"/>
          <p:cNvSpPr txBox="1">
            <a:spLocks noGrp="1"/>
          </p:cNvSpPr>
          <p:nvPr>
            <p:ph type="body" idx="1"/>
          </p:nvPr>
        </p:nvSpPr>
        <p:spPr>
          <a:xfrm>
            <a:off x="396875" y="3832760"/>
            <a:ext cx="8549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endParaRPr lang="en-US"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Like a scanner: pass token stream, building up as we go</a:t>
            </a:r>
            <a:endParaRPr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Intuition: If we see           and                  , we are entering an if statement and next we must see a complete expression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Keep reading until we have a complete expression (recursively parse that) and attach on the condition side of the</a:t>
            </a: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</p:txBody>
      </p:sp>
      <p:sp>
        <p:nvSpPr>
          <p:cNvPr id="642" name="Google Shape;642;p68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39</a:t>
            </a:fld>
            <a:endParaRPr/>
          </a:p>
        </p:txBody>
      </p:sp>
      <p:sp>
        <p:nvSpPr>
          <p:cNvPr id="643" name="Google Shape;643;p68"/>
          <p:cNvSpPr/>
          <p:nvPr/>
        </p:nvSpPr>
        <p:spPr>
          <a:xfrm>
            <a:off x="357018" y="1719040"/>
            <a:ext cx="2926200" cy="2612400"/>
          </a:xfrm>
          <a:prstGeom prst="rect">
            <a:avLst/>
          </a:prstGeom>
          <a:solidFill>
            <a:srgbClr val="EFEFEF"/>
          </a:solidFill>
          <a:ln>
            <a:noFill/>
          </a:ln>
          <a:effectLst>
            <a:outerShdw blurRad="57150" dist="19050" dir="5400000" algn="bl" rotWithShape="0">
              <a:srgbClr val="000000">
                <a:alpha val="49803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lang="en-US" sz="13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Token Stream</a:t>
            </a:r>
            <a:endParaRPr sz="13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44" name="Google Shape;644;p68"/>
          <p:cNvSpPr/>
          <p:nvPr/>
        </p:nvSpPr>
        <p:spPr>
          <a:xfrm>
            <a:off x="511943" y="1852140"/>
            <a:ext cx="518100" cy="285000"/>
          </a:xfrm>
          <a:prstGeom prst="roundRect">
            <a:avLst>
              <a:gd name="adj" fmla="val 16667"/>
            </a:avLst>
          </a:prstGeom>
          <a:solidFill>
            <a:srgbClr val="F2C23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IF</a:t>
            </a:r>
            <a:endParaRPr sz="1400" b="1" i="0" u="none" strike="noStrike" cap="none" dirty="0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659" name="Google Shape;659;p68"/>
          <p:cNvSpPr/>
          <p:nvPr/>
        </p:nvSpPr>
        <p:spPr>
          <a:xfrm>
            <a:off x="1188893" y="1852140"/>
            <a:ext cx="931800" cy="285000"/>
          </a:xfrm>
          <a:prstGeom prst="roundRect">
            <a:avLst>
              <a:gd name="adj" fmla="val 16667"/>
            </a:avLst>
          </a:prstGeom>
          <a:solidFill>
            <a:srgbClr val="F2C23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LPAREN</a:t>
            </a:r>
            <a:endParaRPr sz="1400" b="1" i="0" u="none" strike="noStrike" cap="none" dirty="0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660" name="Google Shape;660;p68"/>
          <p:cNvSpPr/>
          <p:nvPr/>
        </p:nvSpPr>
        <p:spPr>
          <a:xfrm>
            <a:off x="2279543" y="1852140"/>
            <a:ext cx="857700" cy="285000"/>
          </a:xfrm>
          <a:prstGeom prst="roundRect">
            <a:avLst>
              <a:gd name="adj" fmla="val 16667"/>
            </a:avLst>
          </a:prstGeom>
          <a:solidFill>
            <a:srgbClr val="F2C23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ID(x)</a:t>
            </a:r>
            <a:endParaRPr sz="1400" b="1" i="0" u="none" strike="noStrike" cap="none" dirty="0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661" name="Google Shape;661;p68"/>
          <p:cNvSpPr/>
          <p:nvPr/>
        </p:nvSpPr>
        <p:spPr>
          <a:xfrm>
            <a:off x="511943" y="2270240"/>
            <a:ext cx="1090800" cy="285000"/>
          </a:xfrm>
          <a:prstGeom prst="roundRect">
            <a:avLst>
              <a:gd name="adj" fmla="val 16667"/>
            </a:avLst>
          </a:prstGeom>
          <a:solidFill>
            <a:srgbClr val="F2C23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LESSTHAN</a:t>
            </a:r>
            <a:endParaRPr sz="1400" b="1" i="0" u="none" strike="noStrike" cap="none" dirty="0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662" name="Google Shape;662;p68"/>
          <p:cNvSpPr/>
          <p:nvPr/>
        </p:nvSpPr>
        <p:spPr>
          <a:xfrm>
            <a:off x="1764243" y="2270240"/>
            <a:ext cx="857700" cy="285000"/>
          </a:xfrm>
          <a:prstGeom prst="roundRect">
            <a:avLst>
              <a:gd name="adj" fmla="val 16667"/>
            </a:avLst>
          </a:prstGeom>
          <a:solidFill>
            <a:srgbClr val="F2C23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NUM(2)</a:t>
            </a:r>
            <a:endParaRPr sz="1400" b="1" i="0" u="none" strike="noStrike" cap="none" dirty="0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663" name="Google Shape;663;p68"/>
          <p:cNvSpPr/>
          <p:nvPr/>
        </p:nvSpPr>
        <p:spPr>
          <a:xfrm>
            <a:off x="511943" y="2688340"/>
            <a:ext cx="931800" cy="285000"/>
          </a:xfrm>
          <a:prstGeom prst="roundRect">
            <a:avLst>
              <a:gd name="adj" fmla="val 16667"/>
            </a:avLst>
          </a:prstGeom>
          <a:solidFill>
            <a:srgbClr val="F2C23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RPAREN</a:t>
            </a:r>
            <a:endParaRPr sz="1400" b="1" i="0" u="none" strike="noStrike" cap="none" dirty="0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664" name="Google Shape;664;p68"/>
          <p:cNvSpPr/>
          <p:nvPr/>
        </p:nvSpPr>
        <p:spPr>
          <a:xfrm>
            <a:off x="1602743" y="2688340"/>
            <a:ext cx="931800" cy="285000"/>
          </a:xfrm>
          <a:prstGeom prst="roundRect">
            <a:avLst>
              <a:gd name="adj" fmla="val 16667"/>
            </a:avLst>
          </a:prstGeom>
          <a:solidFill>
            <a:srgbClr val="F2C23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LCURLY</a:t>
            </a:r>
            <a:endParaRPr sz="1400" b="1" i="0" u="none" strike="noStrike" cap="none" dirty="0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665" name="Google Shape;665;p68"/>
          <p:cNvSpPr/>
          <p:nvPr/>
        </p:nvSpPr>
        <p:spPr>
          <a:xfrm>
            <a:off x="511943" y="3106440"/>
            <a:ext cx="931800" cy="285000"/>
          </a:xfrm>
          <a:prstGeom prst="roundRect">
            <a:avLst>
              <a:gd name="adj" fmla="val 16667"/>
            </a:avLst>
          </a:prstGeom>
          <a:solidFill>
            <a:srgbClr val="F2C23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ID(x)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666" name="Google Shape;666;p68"/>
          <p:cNvSpPr/>
          <p:nvPr/>
        </p:nvSpPr>
        <p:spPr>
          <a:xfrm>
            <a:off x="1602743" y="3106440"/>
            <a:ext cx="931800" cy="285000"/>
          </a:xfrm>
          <a:prstGeom prst="roundRect">
            <a:avLst>
              <a:gd name="adj" fmla="val 16667"/>
            </a:avLst>
          </a:prstGeom>
          <a:solidFill>
            <a:srgbClr val="F2C23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EQUALS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667" name="Google Shape;667;p68"/>
          <p:cNvSpPr/>
          <p:nvPr/>
        </p:nvSpPr>
        <p:spPr>
          <a:xfrm>
            <a:off x="511943" y="3524540"/>
            <a:ext cx="931800" cy="285000"/>
          </a:xfrm>
          <a:prstGeom prst="roundRect">
            <a:avLst>
              <a:gd name="adj" fmla="val 16667"/>
            </a:avLst>
          </a:prstGeom>
          <a:solidFill>
            <a:srgbClr val="F2C23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NUM(2)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668" name="Google Shape;668;p68"/>
          <p:cNvSpPr/>
          <p:nvPr/>
        </p:nvSpPr>
        <p:spPr>
          <a:xfrm>
            <a:off x="1602743" y="3524540"/>
            <a:ext cx="1203900" cy="285000"/>
          </a:xfrm>
          <a:prstGeom prst="roundRect">
            <a:avLst>
              <a:gd name="adj" fmla="val 16667"/>
            </a:avLst>
          </a:prstGeom>
          <a:solidFill>
            <a:srgbClr val="F2C23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SEMICOLON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669" name="Google Shape;669;p68"/>
          <p:cNvSpPr/>
          <p:nvPr/>
        </p:nvSpPr>
        <p:spPr>
          <a:xfrm>
            <a:off x="4244713" y="3203100"/>
            <a:ext cx="1174800" cy="659700"/>
          </a:xfrm>
          <a:prstGeom prst="rect">
            <a:avLst/>
          </a:prstGeom>
          <a:solidFill>
            <a:srgbClr val="FCE5CD"/>
          </a:solidFill>
          <a:ln w="28575" cap="flat" cmpd="sng">
            <a:solidFill>
              <a:srgbClr val="B45F0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1" i="0" u="none" strike="noStrike" cap="none">
                <a:solidFill>
                  <a:srgbClr val="B45F06"/>
                </a:solidFill>
                <a:latin typeface="Calibri"/>
                <a:ea typeface="Calibri"/>
                <a:cs typeface="Calibri"/>
                <a:sym typeface="Calibri"/>
              </a:rPr>
              <a:t>Parser</a:t>
            </a:r>
            <a:endParaRPr sz="1800" b="1" i="0" u="none" strike="noStrike" cap="none">
              <a:solidFill>
                <a:srgbClr val="B45F06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70" name="Google Shape;670;p68"/>
          <p:cNvSpPr/>
          <p:nvPr/>
        </p:nvSpPr>
        <p:spPr>
          <a:xfrm rot="5400000" flipH="1">
            <a:off x="5681275" y="3035550"/>
            <a:ext cx="566100" cy="786900"/>
          </a:xfrm>
          <a:prstGeom prst="bentArrow">
            <a:avLst>
              <a:gd name="adj1" fmla="val 60537"/>
              <a:gd name="adj2" fmla="val 39686"/>
              <a:gd name="adj3" fmla="val 25000"/>
              <a:gd name="adj4" fmla="val 43750"/>
            </a:avLst>
          </a:prstGeom>
          <a:solidFill>
            <a:srgbClr val="B7B7B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71" name="Google Shape;671;p68"/>
          <p:cNvSpPr/>
          <p:nvPr/>
        </p:nvSpPr>
        <p:spPr>
          <a:xfrm>
            <a:off x="3434563" y="3236700"/>
            <a:ext cx="658800" cy="5925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B7B7B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78" name="Google Shape;678;p68"/>
          <p:cNvSpPr/>
          <p:nvPr/>
        </p:nvSpPr>
        <p:spPr>
          <a:xfrm>
            <a:off x="3498382" y="5004242"/>
            <a:ext cx="518100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IF</a:t>
            </a:r>
            <a:endParaRPr sz="1400" b="1" i="0" u="none" strike="noStrike" cap="none" dirty="0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679" name="Google Shape;679;p68"/>
          <p:cNvSpPr/>
          <p:nvPr/>
        </p:nvSpPr>
        <p:spPr>
          <a:xfrm>
            <a:off x="4905775" y="5004242"/>
            <a:ext cx="931800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LPAREN</a:t>
            </a:r>
            <a:endParaRPr sz="1400" b="1" i="0" u="none" strike="noStrike" cap="none" dirty="0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680" name="Google Shape;680;p68"/>
          <p:cNvSpPr/>
          <p:nvPr/>
        </p:nvSpPr>
        <p:spPr>
          <a:xfrm>
            <a:off x="6972175" y="6219618"/>
            <a:ext cx="658800" cy="285000"/>
          </a:xfrm>
          <a:prstGeom prst="roundRect">
            <a:avLst>
              <a:gd name="adj" fmla="val 16667"/>
            </a:avLst>
          </a:prstGeom>
          <a:solidFill>
            <a:srgbClr val="6FA8D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IF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2" name="Google Shape;561;p65">
            <a:extLst>
              <a:ext uri="{FF2B5EF4-FFF2-40B4-BE49-F238E27FC236}">
                <a16:creationId xmlns:a16="http://schemas.microsoft.com/office/drawing/2014/main" id="{767EC585-C7E7-9EF4-6FC5-28D3A9925AFF}"/>
              </a:ext>
            </a:extLst>
          </p:cNvPr>
          <p:cNvSpPr/>
          <p:nvPr/>
        </p:nvSpPr>
        <p:spPr>
          <a:xfrm>
            <a:off x="3858900" y="418250"/>
            <a:ext cx="5087100" cy="2612400"/>
          </a:xfrm>
          <a:prstGeom prst="rect">
            <a:avLst/>
          </a:prstGeom>
          <a:solidFill>
            <a:srgbClr val="EFEFEF"/>
          </a:solidFill>
          <a:ln>
            <a:noFill/>
          </a:ln>
          <a:effectLst>
            <a:outerShdw blurRad="57150" dist="19050" dir="5400000" algn="bl" rotWithShape="0">
              <a:srgbClr val="000000">
                <a:alpha val="49803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lang="en-US" sz="13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Abstract Syntax Tree</a:t>
            </a:r>
            <a:endParaRPr sz="13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" name="Google Shape;562;p65">
            <a:extLst>
              <a:ext uri="{FF2B5EF4-FFF2-40B4-BE49-F238E27FC236}">
                <a16:creationId xmlns:a16="http://schemas.microsoft.com/office/drawing/2014/main" id="{CB71CEEA-A49B-E225-707A-4D3751DF7C72}"/>
              </a:ext>
            </a:extLst>
          </p:cNvPr>
          <p:cNvSpPr/>
          <p:nvPr/>
        </p:nvSpPr>
        <p:spPr>
          <a:xfrm>
            <a:off x="6073050" y="719975"/>
            <a:ext cx="658800" cy="285000"/>
          </a:xfrm>
          <a:prstGeom prst="roundRect">
            <a:avLst>
              <a:gd name="adj" fmla="val 16667"/>
            </a:avLst>
          </a:prstGeom>
          <a:solidFill>
            <a:srgbClr val="6FA8D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IF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cxnSp>
        <p:nvCxnSpPr>
          <p:cNvPr id="11" name="Google Shape;570;p65">
            <a:extLst>
              <a:ext uri="{FF2B5EF4-FFF2-40B4-BE49-F238E27FC236}">
                <a16:creationId xmlns:a16="http://schemas.microsoft.com/office/drawing/2014/main" id="{D820F904-C91E-AEAD-C1B7-1AF2349B018C}"/>
              </a:ext>
            </a:extLst>
          </p:cNvPr>
          <p:cNvCxnSpPr>
            <a:cxnSpLocks/>
            <a:endCxn id="3" idx="2"/>
          </p:cNvCxnSpPr>
          <p:nvPr/>
        </p:nvCxnSpPr>
        <p:spPr>
          <a:xfrm rot="10800000" flipH="1">
            <a:off x="5198450" y="1005000"/>
            <a:ext cx="1203900" cy="467700"/>
          </a:xfrm>
          <a:prstGeom prst="straightConnector1">
            <a:avLst/>
          </a:prstGeom>
          <a:noFill/>
          <a:ln w="19050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12" name="Google Shape;571;p65">
            <a:extLst>
              <a:ext uri="{FF2B5EF4-FFF2-40B4-BE49-F238E27FC236}">
                <a16:creationId xmlns:a16="http://schemas.microsoft.com/office/drawing/2014/main" id="{65624D1F-F7EB-7E49-5739-8A99EFD37A25}"/>
              </a:ext>
            </a:extLst>
          </p:cNvPr>
          <p:cNvCxnSpPr>
            <a:cxnSpLocks/>
            <a:endCxn id="3" idx="2"/>
          </p:cNvCxnSpPr>
          <p:nvPr/>
        </p:nvCxnSpPr>
        <p:spPr>
          <a:xfrm rot="10800000">
            <a:off x="6402475" y="1005000"/>
            <a:ext cx="1139400" cy="467700"/>
          </a:xfrm>
          <a:prstGeom prst="straightConnector1">
            <a:avLst/>
          </a:prstGeom>
          <a:noFill/>
          <a:ln w="19050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16" name="Google Shape;588;p65">
            <a:extLst>
              <a:ext uri="{FF2B5EF4-FFF2-40B4-BE49-F238E27FC236}">
                <a16:creationId xmlns:a16="http://schemas.microsoft.com/office/drawing/2014/main" id="{003AD603-34A3-3215-43E1-3728820AE190}"/>
              </a:ext>
            </a:extLst>
          </p:cNvPr>
          <p:cNvSpPr txBox="1"/>
          <p:nvPr/>
        </p:nvSpPr>
        <p:spPr>
          <a:xfrm>
            <a:off x="5089050" y="965675"/>
            <a:ext cx="9840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n-US" sz="1000" b="0" i="0" u="none" strike="noStrike" cap="none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condition</a:t>
            </a:r>
            <a:endParaRPr sz="1000" b="0" i="0" u="none" strike="noStrike" cap="none" dirty="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17" name="Google Shape;589;p65">
            <a:extLst>
              <a:ext uri="{FF2B5EF4-FFF2-40B4-BE49-F238E27FC236}">
                <a16:creationId xmlns:a16="http://schemas.microsoft.com/office/drawing/2014/main" id="{AF426E4D-EE76-EABB-635A-4A1609A1C162}"/>
              </a:ext>
            </a:extLst>
          </p:cNvPr>
          <p:cNvSpPr txBox="1"/>
          <p:nvPr/>
        </p:nvSpPr>
        <p:spPr>
          <a:xfrm>
            <a:off x="6941400" y="965675"/>
            <a:ext cx="9840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n-US" sz="1000" b="0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body</a:t>
            </a:r>
            <a:endParaRPr sz="1000" b="0" i="0" u="none" strike="noStrike" cap="none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14" name="Google Shape;566;p65">
            <a:extLst>
              <a:ext uri="{FF2B5EF4-FFF2-40B4-BE49-F238E27FC236}">
                <a16:creationId xmlns:a16="http://schemas.microsoft.com/office/drawing/2014/main" id="{C9CC9C81-2FDB-B398-74D9-9754C2D3E57E}"/>
              </a:ext>
            </a:extLst>
          </p:cNvPr>
          <p:cNvSpPr/>
          <p:nvPr/>
        </p:nvSpPr>
        <p:spPr>
          <a:xfrm>
            <a:off x="4611050" y="1472700"/>
            <a:ext cx="1174800" cy="285000"/>
          </a:xfrm>
          <a:prstGeom prst="roundRect">
            <a:avLst>
              <a:gd name="adj" fmla="val 16667"/>
            </a:avLst>
          </a:prstGeom>
          <a:solidFill>
            <a:srgbClr val="6FA8D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LESSTHAN</a:t>
            </a:r>
            <a:endParaRPr sz="1400" b="1" i="0" u="none" strike="noStrike" cap="none" dirty="0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15" name="Google Shape;567;p65">
            <a:extLst>
              <a:ext uri="{FF2B5EF4-FFF2-40B4-BE49-F238E27FC236}">
                <a16:creationId xmlns:a16="http://schemas.microsoft.com/office/drawing/2014/main" id="{E7A961D8-8216-89F1-BC37-A7B7F21C2E5C}"/>
              </a:ext>
            </a:extLst>
          </p:cNvPr>
          <p:cNvSpPr/>
          <p:nvPr/>
        </p:nvSpPr>
        <p:spPr>
          <a:xfrm>
            <a:off x="4093375" y="2234675"/>
            <a:ext cx="812400" cy="285000"/>
          </a:xfrm>
          <a:prstGeom prst="roundRect">
            <a:avLst>
              <a:gd name="adj" fmla="val 16667"/>
            </a:avLst>
          </a:prstGeom>
          <a:solidFill>
            <a:srgbClr val="6FA8D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ID(x)</a:t>
            </a:r>
            <a:endParaRPr sz="1400" b="1" i="0" u="none" strike="noStrike" cap="none" dirty="0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18" name="Google Shape;568;p65">
            <a:extLst>
              <a:ext uri="{FF2B5EF4-FFF2-40B4-BE49-F238E27FC236}">
                <a16:creationId xmlns:a16="http://schemas.microsoft.com/office/drawing/2014/main" id="{40B720BB-D6C5-21B0-B4F7-4C73A09E9B0E}"/>
              </a:ext>
            </a:extLst>
          </p:cNvPr>
          <p:cNvSpPr/>
          <p:nvPr/>
        </p:nvSpPr>
        <p:spPr>
          <a:xfrm>
            <a:off x="5344650" y="2234663"/>
            <a:ext cx="931800" cy="285000"/>
          </a:xfrm>
          <a:prstGeom prst="roundRect">
            <a:avLst>
              <a:gd name="adj" fmla="val 16667"/>
            </a:avLst>
          </a:prstGeom>
          <a:solidFill>
            <a:srgbClr val="6FA8D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NUM(2)</a:t>
            </a:r>
            <a:endParaRPr sz="1400" b="1" i="0" u="none" strike="noStrike" cap="none" dirty="0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cxnSp>
        <p:nvCxnSpPr>
          <p:cNvPr id="19" name="Google Shape;569;p65">
            <a:extLst>
              <a:ext uri="{FF2B5EF4-FFF2-40B4-BE49-F238E27FC236}">
                <a16:creationId xmlns:a16="http://schemas.microsoft.com/office/drawing/2014/main" id="{487D4462-D869-0926-37DB-E52C95D0BA71}"/>
              </a:ext>
            </a:extLst>
          </p:cNvPr>
          <p:cNvCxnSpPr>
            <a:cxnSpLocks/>
            <a:stCxn id="14" idx="2"/>
            <a:endCxn id="15" idx="0"/>
          </p:cNvCxnSpPr>
          <p:nvPr/>
        </p:nvCxnSpPr>
        <p:spPr>
          <a:xfrm flipH="1">
            <a:off x="4499450" y="1757700"/>
            <a:ext cx="699000" cy="477000"/>
          </a:xfrm>
          <a:prstGeom prst="straightConnector1">
            <a:avLst/>
          </a:prstGeom>
          <a:noFill/>
          <a:ln w="19050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20" name="Google Shape;572;p65">
            <a:extLst>
              <a:ext uri="{FF2B5EF4-FFF2-40B4-BE49-F238E27FC236}">
                <a16:creationId xmlns:a16="http://schemas.microsoft.com/office/drawing/2014/main" id="{434A5FDF-EA6D-EFBF-6114-7C41F661643E}"/>
              </a:ext>
            </a:extLst>
          </p:cNvPr>
          <p:cNvCxnSpPr>
            <a:cxnSpLocks/>
            <a:stCxn id="18" idx="0"/>
            <a:endCxn id="14" idx="2"/>
          </p:cNvCxnSpPr>
          <p:nvPr/>
        </p:nvCxnSpPr>
        <p:spPr>
          <a:xfrm rot="10800000">
            <a:off x="5198550" y="1757663"/>
            <a:ext cx="612000" cy="477000"/>
          </a:xfrm>
          <a:prstGeom prst="straightConnector1">
            <a:avLst/>
          </a:prstGeom>
          <a:noFill/>
          <a:ln w="19050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22" name="Google Shape;592;p65">
            <a:extLst>
              <a:ext uri="{FF2B5EF4-FFF2-40B4-BE49-F238E27FC236}">
                <a16:creationId xmlns:a16="http://schemas.microsoft.com/office/drawing/2014/main" id="{2A8FC02F-0856-597F-4E0E-24E3D28BEBDE}"/>
              </a:ext>
            </a:extLst>
          </p:cNvPr>
          <p:cNvSpPr txBox="1"/>
          <p:nvPr/>
        </p:nvSpPr>
        <p:spPr>
          <a:xfrm>
            <a:off x="4349450" y="1813638"/>
            <a:ext cx="9840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n-US" sz="1000" b="0" i="0" u="none" strike="noStrike" cap="none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left</a:t>
            </a:r>
            <a:endParaRPr sz="1000" b="0" i="0" u="none" strike="noStrike" cap="none" dirty="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23" name="Google Shape;593;p65">
            <a:extLst>
              <a:ext uri="{FF2B5EF4-FFF2-40B4-BE49-F238E27FC236}">
                <a16:creationId xmlns:a16="http://schemas.microsoft.com/office/drawing/2014/main" id="{98633EB4-6ECC-25CB-6F39-8270E682DC1F}"/>
              </a:ext>
            </a:extLst>
          </p:cNvPr>
          <p:cNvSpPr txBox="1"/>
          <p:nvPr/>
        </p:nvSpPr>
        <p:spPr>
          <a:xfrm>
            <a:off x="5520650" y="1813625"/>
            <a:ext cx="9840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n-US" sz="1000" b="0" i="0" u="none" strike="noStrike" cap="none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right</a:t>
            </a:r>
            <a:endParaRPr sz="1000" b="0" i="0" u="none" strike="noStrike" cap="none" dirty="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4" name="Google Shape;563;p65">
            <a:extLst>
              <a:ext uri="{FF2B5EF4-FFF2-40B4-BE49-F238E27FC236}">
                <a16:creationId xmlns:a16="http://schemas.microsoft.com/office/drawing/2014/main" id="{180492B5-BC96-550E-A650-60E56BFB519B}"/>
              </a:ext>
            </a:extLst>
          </p:cNvPr>
          <p:cNvSpPr/>
          <p:nvPr/>
        </p:nvSpPr>
        <p:spPr>
          <a:xfrm>
            <a:off x="7049875" y="1472700"/>
            <a:ext cx="984000" cy="285000"/>
          </a:xfrm>
          <a:prstGeom prst="roundRect">
            <a:avLst>
              <a:gd name="adj" fmla="val 16667"/>
            </a:avLst>
          </a:prstGeom>
          <a:solidFill>
            <a:srgbClr val="6FA8D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ASSIGN</a:t>
            </a:r>
            <a:endParaRPr sz="1400" b="1" i="0" u="none" strike="noStrike" cap="none" dirty="0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5" name="Google Shape;564;p65">
            <a:extLst>
              <a:ext uri="{FF2B5EF4-FFF2-40B4-BE49-F238E27FC236}">
                <a16:creationId xmlns:a16="http://schemas.microsoft.com/office/drawing/2014/main" id="{A7B8B9A2-D821-71E7-230E-9ECC2C1B1E57}"/>
              </a:ext>
            </a:extLst>
          </p:cNvPr>
          <p:cNvSpPr/>
          <p:nvPr/>
        </p:nvSpPr>
        <p:spPr>
          <a:xfrm>
            <a:off x="6617550" y="2234675"/>
            <a:ext cx="812400" cy="285000"/>
          </a:xfrm>
          <a:prstGeom prst="roundRect">
            <a:avLst>
              <a:gd name="adj" fmla="val 16667"/>
            </a:avLst>
          </a:prstGeom>
          <a:solidFill>
            <a:srgbClr val="6FA8D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ID(x)</a:t>
            </a:r>
            <a:endParaRPr sz="1400" b="1" i="0" u="none" strike="noStrike" cap="none" dirty="0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6" name="Google Shape;565;p65">
            <a:extLst>
              <a:ext uri="{FF2B5EF4-FFF2-40B4-BE49-F238E27FC236}">
                <a16:creationId xmlns:a16="http://schemas.microsoft.com/office/drawing/2014/main" id="{9DC4B452-7243-9C6D-3AEB-575CD8CBC609}"/>
              </a:ext>
            </a:extLst>
          </p:cNvPr>
          <p:cNvSpPr/>
          <p:nvPr/>
        </p:nvSpPr>
        <p:spPr>
          <a:xfrm>
            <a:off x="7771050" y="2234675"/>
            <a:ext cx="888000" cy="285000"/>
          </a:xfrm>
          <a:prstGeom prst="roundRect">
            <a:avLst>
              <a:gd name="adj" fmla="val 16667"/>
            </a:avLst>
          </a:prstGeom>
          <a:solidFill>
            <a:srgbClr val="6FA8D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NUM(2)</a:t>
            </a:r>
            <a:endParaRPr sz="1400" b="1" i="0" u="none" strike="noStrike" cap="none" dirty="0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cxnSp>
        <p:nvCxnSpPr>
          <p:cNvPr id="7" name="Google Shape;573;p65">
            <a:extLst>
              <a:ext uri="{FF2B5EF4-FFF2-40B4-BE49-F238E27FC236}">
                <a16:creationId xmlns:a16="http://schemas.microsoft.com/office/drawing/2014/main" id="{D6E7301B-8A02-79A5-3898-056A0331E689}"/>
              </a:ext>
            </a:extLst>
          </p:cNvPr>
          <p:cNvCxnSpPr>
            <a:cxnSpLocks/>
            <a:stCxn id="5" idx="0"/>
            <a:endCxn id="4" idx="2"/>
          </p:cNvCxnSpPr>
          <p:nvPr/>
        </p:nvCxnSpPr>
        <p:spPr>
          <a:xfrm rot="10800000" flipH="1">
            <a:off x="7023750" y="1757675"/>
            <a:ext cx="518100" cy="477000"/>
          </a:xfrm>
          <a:prstGeom prst="straightConnector1">
            <a:avLst/>
          </a:prstGeom>
          <a:noFill/>
          <a:ln w="19050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8" name="Google Shape;574;p65">
            <a:extLst>
              <a:ext uri="{FF2B5EF4-FFF2-40B4-BE49-F238E27FC236}">
                <a16:creationId xmlns:a16="http://schemas.microsoft.com/office/drawing/2014/main" id="{F47C3BF9-F373-6089-1202-4E4A45B7DEC5}"/>
              </a:ext>
            </a:extLst>
          </p:cNvPr>
          <p:cNvCxnSpPr>
            <a:cxnSpLocks/>
            <a:stCxn id="6" idx="0"/>
            <a:endCxn id="4" idx="2"/>
          </p:cNvCxnSpPr>
          <p:nvPr/>
        </p:nvCxnSpPr>
        <p:spPr>
          <a:xfrm rot="10800000">
            <a:off x="7541850" y="1757675"/>
            <a:ext cx="673200" cy="477000"/>
          </a:xfrm>
          <a:prstGeom prst="straightConnector1">
            <a:avLst/>
          </a:prstGeom>
          <a:noFill/>
          <a:ln w="19050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9" name="Google Shape;590;p65">
            <a:extLst>
              <a:ext uri="{FF2B5EF4-FFF2-40B4-BE49-F238E27FC236}">
                <a16:creationId xmlns:a16="http://schemas.microsoft.com/office/drawing/2014/main" id="{F0AB95A6-08F1-1379-D7EC-D21D271FAB3F}"/>
              </a:ext>
            </a:extLst>
          </p:cNvPr>
          <p:cNvSpPr txBox="1"/>
          <p:nvPr/>
        </p:nvSpPr>
        <p:spPr>
          <a:xfrm>
            <a:off x="6790800" y="1813638"/>
            <a:ext cx="9840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n-US" sz="1000" b="0" i="0" u="none" strike="noStrike" cap="none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left</a:t>
            </a:r>
            <a:endParaRPr sz="1000" b="0" i="0" u="none" strike="noStrike" cap="none" dirty="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10" name="Google Shape;591;p65">
            <a:extLst>
              <a:ext uri="{FF2B5EF4-FFF2-40B4-BE49-F238E27FC236}">
                <a16:creationId xmlns:a16="http://schemas.microsoft.com/office/drawing/2014/main" id="{EE7B19EB-3D46-A76A-CA5F-9045D4ACA06F}"/>
              </a:ext>
            </a:extLst>
          </p:cNvPr>
          <p:cNvSpPr txBox="1"/>
          <p:nvPr/>
        </p:nvSpPr>
        <p:spPr>
          <a:xfrm>
            <a:off x="7962000" y="1813625"/>
            <a:ext cx="9840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n-US" sz="1000" b="0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right</a:t>
            </a:r>
            <a:endParaRPr sz="1000" b="0" i="0" u="none" strike="noStrike" cap="none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40702900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4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dirty="0"/>
              <a:t>Benefits of Connecting with Professors</a:t>
            </a:r>
            <a:endParaRPr dirty="0"/>
          </a:p>
        </p:txBody>
      </p:sp>
      <p:sp>
        <p:nvSpPr>
          <p:cNvPr id="42" name="Google Shape;42;p4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>
                <a:solidFill>
                  <a:schemeClr val="tx1"/>
                </a:solidFill>
              </a:rPr>
              <a:t>Reaching out to your professors, TAs, and peers is a great way to discover opportunities</a:t>
            </a:r>
          </a:p>
          <a:p>
            <a:pPr marL="804672" lvl="1" indent="-347472">
              <a:spcBef>
                <a:spcPts val="440"/>
              </a:spcBef>
              <a:buSzPts val="2080"/>
              <a:buFont typeface="Noto Sans Symbols"/>
              <a:buChar char="❖"/>
            </a:pPr>
            <a:endParaRPr lang="en-US" dirty="0">
              <a:solidFill>
                <a:schemeClr val="tx1"/>
              </a:solidFill>
            </a:endParaRPr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>
                <a:solidFill>
                  <a:schemeClr val="tx1"/>
                </a:solidFill>
              </a:rPr>
              <a:t>Taking the time to connect with these people can open several doors</a:t>
            </a:r>
          </a:p>
          <a:p>
            <a:pPr marL="804672" lvl="1" indent="-347472">
              <a:spcBef>
                <a:spcPts val="440"/>
              </a:spcBef>
              <a:buSzPts val="2080"/>
              <a:buFont typeface="Noto Sans Symbols"/>
              <a:buChar char="❖"/>
            </a:pPr>
            <a:endParaRPr lang="en-US" dirty="0">
              <a:solidFill>
                <a:schemeClr val="tx1"/>
              </a:solidFill>
            </a:endParaRPr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>
                <a:solidFill>
                  <a:schemeClr val="tx1"/>
                </a:solidFill>
              </a:rPr>
              <a:t>Excellent opportunity for new perspectives and ideas for those who have been in your shoes before</a:t>
            </a:r>
          </a:p>
          <a:p>
            <a:pPr marL="804672" lvl="1" indent="-347472">
              <a:spcBef>
                <a:spcPts val="440"/>
              </a:spcBef>
              <a:buSzPts val="2080"/>
              <a:buFont typeface="Noto Sans Symbols"/>
              <a:buChar char="❖"/>
            </a:pPr>
            <a:endParaRPr lang="en-US" dirty="0">
              <a:solidFill>
                <a:schemeClr val="tx1"/>
              </a:solidFill>
            </a:endParaRPr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>
                <a:solidFill>
                  <a:schemeClr val="tx1"/>
                </a:solidFill>
              </a:rPr>
              <a:t>Connecting with others helps you find inspiration and build your knowledge and experience</a:t>
            </a:r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3" name="Google Shape;43;p4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4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5190863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612;p67">
            <a:extLst>
              <a:ext uri="{FF2B5EF4-FFF2-40B4-BE49-F238E27FC236}">
                <a16:creationId xmlns:a16="http://schemas.microsoft.com/office/drawing/2014/main" id="{7407C649-E176-57EC-15DB-D87DCD10374A}"/>
              </a:ext>
            </a:extLst>
          </p:cNvPr>
          <p:cNvSpPr txBox="1">
            <a:spLocks/>
          </p:cNvSpPr>
          <p:nvPr/>
        </p:nvSpPr>
        <p:spPr>
          <a:xfrm>
            <a:off x="396876" y="1362075"/>
            <a:ext cx="4048062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60680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Clr>
                <a:srgbClr val="4B2A85"/>
              </a:buClr>
              <a:buSzPts val="2080"/>
              <a:buFont typeface="Noto Sans Symbols"/>
              <a:buChar char="❖"/>
              <a:defRPr sz="2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2269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Clr>
                <a:srgbClr val="4B2A85"/>
              </a:buClr>
              <a:buSzPts val="2420"/>
              <a:buFont typeface="Noto Sans Symbols"/>
              <a:buChar char="▪"/>
              <a:defRPr sz="2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6830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4B2A85"/>
              </a:buClr>
              <a:buSzPts val="22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4B2A85"/>
              </a:buClr>
              <a:buSzPts val="1800"/>
              <a:buFont typeface="Calibri"/>
              <a:buChar char="–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4B2A85"/>
              </a:buClr>
              <a:buSzPts val="1800"/>
              <a:buFont typeface="Calibri"/>
              <a:buChar char="»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347472" indent="-347472"/>
            <a:r>
              <a:rPr lang="en-US" dirty="0"/>
              <a:t>Implementing the Parser is essentially encoding the token stream definition, which can be recursive</a:t>
            </a:r>
          </a:p>
          <a:p>
            <a:pPr marL="347472" indent="-347472"/>
            <a:endParaRPr lang="en-US" dirty="0"/>
          </a:p>
          <a:p>
            <a:pPr marL="347472" indent="-215392">
              <a:buFont typeface="Noto Sans Symbols"/>
              <a:buNone/>
            </a:pPr>
            <a:endParaRPr lang="en-US" dirty="0"/>
          </a:p>
          <a:p>
            <a:pPr marL="347472" indent="-215392">
              <a:buFont typeface="Noto Sans Symbols"/>
              <a:buNone/>
            </a:pPr>
            <a:endParaRPr lang="en-US" dirty="0"/>
          </a:p>
        </p:txBody>
      </p:sp>
      <p:sp>
        <p:nvSpPr>
          <p:cNvPr id="931" name="Google Shape;931;p47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6000" cy="7620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The Parser: How?</a:t>
            </a:r>
            <a:endParaRPr/>
          </a:p>
        </p:txBody>
      </p:sp>
      <p:sp>
        <p:nvSpPr>
          <p:cNvPr id="932" name="Google Shape;932;p47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/>
              <a:t>40</a:t>
            </a:fld>
            <a:endParaRPr/>
          </a:p>
        </p:txBody>
      </p:sp>
      <p:sp>
        <p:nvSpPr>
          <p:cNvPr id="933" name="Google Shape;933;p47"/>
          <p:cNvSpPr txBox="1">
            <a:spLocks noGrp="1"/>
          </p:cNvSpPr>
          <p:nvPr>
            <p:ph type="body" idx="1"/>
          </p:nvPr>
        </p:nvSpPr>
        <p:spPr>
          <a:xfrm>
            <a:off x="357025" y="4449850"/>
            <a:ext cx="2538300" cy="2042400"/>
          </a:xfrm>
          <a:prstGeom prst="rect">
            <a:avLst/>
          </a:prstGeom>
          <a:solidFill>
            <a:srgbClr val="EFEFEF"/>
          </a:solidFill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000">
              <a:latin typeface="Consolas"/>
              <a:ea typeface="Consolas"/>
              <a:cs typeface="Consolas"/>
              <a:sym typeface="Consolas"/>
            </a:endParaRPr>
          </a:p>
          <a:p>
            <a:pPr marL="914400" lvl="0" indent="0" algn="l" rtl="0">
              <a:spcBef>
                <a:spcPts val="100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934" name="Google Shape;934;p47"/>
          <p:cNvSpPr/>
          <p:nvPr/>
        </p:nvSpPr>
        <p:spPr>
          <a:xfrm>
            <a:off x="591625" y="3644050"/>
            <a:ext cx="2069100" cy="67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300" b="1" dirty="0">
                <a:latin typeface="Calibri"/>
                <a:ea typeface="Calibri"/>
                <a:cs typeface="Calibri"/>
                <a:sym typeface="Calibri"/>
              </a:rPr>
              <a:t>Token Stream Definition</a:t>
            </a:r>
            <a:endParaRPr b="1" i="1" dirty="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35" name="Google Shape;935;p47"/>
          <p:cNvSpPr/>
          <p:nvPr/>
        </p:nvSpPr>
        <p:spPr>
          <a:xfrm>
            <a:off x="465625" y="4946450"/>
            <a:ext cx="1275300" cy="285000"/>
          </a:xfrm>
          <a:prstGeom prst="roundRect">
            <a:avLst>
              <a:gd name="adj" fmla="val 16667"/>
            </a:avLst>
          </a:prstGeom>
          <a:noFill/>
          <a:ln w="19050" cap="flat" cmpd="sng">
            <a:solidFill>
              <a:srgbClr val="3D85C6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b="1" dirty="0">
                <a:solidFill>
                  <a:srgbClr val="3D85C6"/>
                </a:solidFill>
                <a:latin typeface="Courier New" panose="02070309020205020404" pitchFamily="49" charset="0"/>
                <a:ea typeface="Consolas"/>
                <a:cs typeface="Courier New" panose="02070309020205020404" pitchFamily="49" charset="0"/>
                <a:sym typeface="Consolas"/>
              </a:rPr>
              <a:t>EXPRESSION</a:t>
            </a:r>
            <a:endParaRPr b="1" dirty="0">
              <a:solidFill>
                <a:srgbClr val="3D85C6"/>
              </a:solidFill>
              <a:latin typeface="Courier New" panose="02070309020205020404" pitchFamily="49" charset="0"/>
              <a:ea typeface="Consolas"/>
              <a:cs typeface="Courier New" panose="02070309020205020404" pitchFamily="49" charset="0"/>
              <a:sym typeface="Consolas"/>
            </a:endParaRPr>
          </a:p>
        </p:txBody>
      </p:sp>
      <p:sp>
        <p:nvSpPr>
          <p:cNvPr id="936" name="Google Shape;936;p47"/>
          <p:cNvSpPr/>
          <p:nvPr/>
        </p:nvSpPr>
        <p:spPr>
          <a:xfrm>
            <a:off x="3379317" y="5282175"/>
            <a:ext cx="593271" cy="4275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B4A7D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7" name="Google Shape;937;p47"/>
          <p:cNvSpPr/>
          <p:nvPr/>
        </p:nvSpPr>
        <p:spPr>
          <a:xfrm>
            <a:off x="465625" y="4568750"/>
            <a:ext cx="518100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b="1" dirty="0">
                <a:solidFill>
                  <a:srgbClr val="FFFFFF"/>
                </a:solidFill>
                <a:latin typeface="Courier New" panose="02070309020205020404" pitchFamily="49" charset="0"/>
                <a:ea typeface="Consolas"/>
                <a:cs typeface="Courier New" panose="02070309020205020404" pitchFamily="49" charset="0"/>
                <a:sym typeface="Consolas"/>
              </a:rPr>
              <a:t>IF</a:t>
            </a:r>
            <a:endParaRPr b="1" dirty="0">
              <a:solidFill>
                <a:srgbClr val="FFFFFF"/>
              </a:solidFill>
              <a:latin typeface="Courier New" panose="02070309020205020404" pitchFamily="49" charset="0"/>
              <a:ea typeface="Consolas"/>
              <a:cs typeface="Courier New" panose="02070309020205020404" pitchFamily="49" charset="0"/>
              <a:sym typeface="Consolas"/>
            </a:endParaRPr>
          </a:p>
        </p:txBody>
      </p:sp>
      <p:sp>
        <p:nvSpPr>
          <p:cNvPr id="938" name="Google Shape;938;p47"/>
          <p:cNvSpPr/>
          <p:nvPr/>
        </p:nvSpPr>
        <p:spPr>
          <a:xfrm>
            <a:off x="1068625" y="4568750"/>
            <a:ext cx="931800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b="1" dirty="0">
                <a:solidFill>
                  <a:srgbClr val="FFFFFF"/>
                </a:solidFill>
                <a:latin typeface="Courier New" panose="02070309020205020404" pitchFamily="49" charset="0"/>
                <a:ea typeface="Consolas"/>
                <a:cs typeface="Courier New" panose="02070309020205020404" pitchFamily="49" charset="0"/>
                <a:sym typeface="Consolas"/>
              </a:rPr>
              <a:t>LPAREN</a:t>
            </a:r>
            <a:endParaRPr b="1" dirty="0">
              <a:solidFill>
                <a:srgbClr val="FFFFFF"/>
              </a:solidFill>
              <a:latin typeface="Courier New" panose="02070309020205020404" pitchFamily="49" charset="0"/>
              <a:ea typeface="Consolas"/>
              <a:cs typeface="Courier New" panose="02070309020205020404" pitchFamily="49" charset="0"/>
              <a:sym typeface="Consolas"/>
            </a:endParaRPr>
          </a:p>
        </p:txBody>
      </p:sp>
      <p:sp>
        <p:nvSpPr>
          <p:cNvPr id="939" name="Google Shape;939;p47"/>
          <p:cNvSpPr/>
          <p:nvPr/>
        </p:nvSpPr>
        <p:spPr>
          <a:xfrm>
            <a:off x="1824025" y="4946450"/>
            <a:ext cx="931800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b="1" dirty="0">
                <a:solidFill>
                  <a:srgbClr val="FFFFFF"/>
                </a:solidFill>
                <a:latin typeface="Courier New" panose="02070309020205020404" pitchFamily="49" charset="0"/>
                <a:ea typeface="Consolas"/>
                <a:cs typeface="Courier New" panose="02070309020205020404" pitchFamily="49" charset="0"/>
                <a:sym typeface="Consolas"/>
              </a:rPr>
              <a:t>RPAREN</a:t>
            </a:r>
            <a:endParaRPr b="1" dirty="0">
              <a:solidFill>
                <a:srgbClr val="FFFFFF"/>
              </a:solidFill>
              <a:latin typeface="Courier New" panose="02070309020205020404" pitchFamily="49" charset="0"/>
              <a:ea typeface="Consolas"/>
              <a:cs typeface="Courier New" panose="02070309020205020404" pitchFamily="49" charset="0"/>
              <a:sym typeface="Consolas"/>
            </a:endParaRPr>
          </a:p>
        </p:txBody>
      </p:sp>
      <p:sp>
        <p:nvSpPr>
          <p:cNvPr id="940" name="Google Shape;940;p47"/>
          <p:cNvSpPr/>
          <p:nvPr/>
        </p:nvSpPr>
        <p:spPr>
          <a:xfrm>
            <a:off x="465625" y="5324150"/>
            <a:ext cx="931800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b="1" dirty="0">
                <a:solidFill>
                  <a:srgbClr val="FFFFFF"/>
                </a:solidFill>
                <a:latin typeface="Courier New" panose="02070309020205020404" pitchFamily="49" charset="0"/>
                <a:ea typeface="Consolas"/>
                <a:cs typeface="Courier New" panose="02070309020205020404" pitchFamily="49" charset="0"/>
                <a:sym typeface="Consolas"/>
              </a:rPr>
              <a:t>LCURLY</a:t>
            </a:r>
            <a:endParaRPr b="1" dirty="0">
              <a:solidFill>
                <a:srgbClr val="FFFFFF"/>
              </a:solidFill>
              <a:latin typeface="Courier New" panose="02070309020205020404" pitchFamily="49" charset="0"/>
              <a:ea typeface="Consolas"/>
              <a:cs typeface="Courier New" panose="02070309020205020404" pitchFamily="49" charset="0"/>
              <a:sym typeface="Consolas"/>
            </a:endParaRPr>
          </a:p>
        </p:txBody>
      </p:sp>
      <p:sp>
        <p:nvSpPr>
          <p:cNvPr id="941" name="Google Shape;941;p47"/>
          <p:cNvSpPr/>
          <p:nvPr/>
        </p:nvSpPr>
        <p:spPr>
          <a:xfrm>
            <a:off x="465625" y="6079550"/>
            <a:ext cx="931800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b="1" dirty="0">
                <a:solidFill>
                  <a:srgbClr val="FFFFFF"/>
                </a:solidFill>
                <a:latin typeface="Courier New" panose="02070309020205020404" pitchFamily="49" charset="0"/>
                <a:ea typeface="Consolas"/>
                <a:cs typeface="Courier New" panose="02070309020205020404" pitchFamily="49" charset="0"/>
                <a:sym typeface="Consolas"/>
              </a:rPr>
              <a:t>RCURLY</a:t>
            </a:r>
            <a:endParaRPr b="1" dirty="0">
              <a:solidFill>
                <a:srgbClr val="FFFFFF"/>
              </a:solidFill>
              <a:latin typeface="Courier New" panose="02070309020205020404" pitchFamily="49" charset="0"/>
              <a:ea typeface="Consolas"/>
              <a:cs typeface="Courier New" panose="02070309020205020404" pitchFamily="49" charset="0"/>
              <a:sym typeface="Consolas"/>
            </a:endParaRPr>
          </a:p>
        </p:txBody>
      </p:sp>
      <p:sp>
        <p:nvSpPr>
          <p:cNvPr id="942" name="Google Shape;942;p47"/>
          <p:cNvSpPr/>
          <p:nvPr/>
        </p:nvSpPr>
        <p:spPr>
          <a:xfrm>
            <a:off x="1480525" y="5324150"/>
            <a:ext cx="1275300" cy="285000"/>
          </a:xfrm>
          <a:prstGeom prst="roundRect">
            <a:avLst>
              <a:gd name="adj" fmla="val 16667"/>
            </a:avLst>
          </a:prstGeom>
          <a:noFill/>
          <a:ln w="19050" cap="flat" cmpd="sng">
            <a:solidFill>
              <a:srgbClr val="3D85C6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b="1" dirty="0">
                <a:solidFill>
                  <a:srgbClr val="3D85C6"/>
                </a:solidFill>
                <a:latin typeface="Courier New" panose="02070309020205020404" pitchFamily="49" charset="0"/>
                <a:ea typeface="Consolas"/>
                <a:cs typeface="Courier New" panose="02070309020205020404" pitchFamily="49" charset="0"/>
                <a:sym typeface="Consolas"/>
              </a:rPr>
              <a:t>STATEMENT</a:t>
            </a:r>
            <a:endParaRPr b="1" dirty="0">
              <a:solidFill>
                <a:srgbClr val="3D85C6"/>
              </a:solidFill>
              <a:latin typeface="Courier New" panose="02070309020205020404" pitchFamily="49" charset="0"/>
              <a:ea typeface="Consolas"/>
              <a:cs typeface="Courier New" panose="02070309020205020404" pitchFamily="49" charset="0"/>
              <a:sym typeface="Consolas"/>
            </a:endParaRPr>
          </a:p>
        </p:txBody>
      </p:sp>
      <p:sp>
        <p:nvSpPr>
          <p:cNvPr id="943" name="Google Shape;943;p47"/>
          <p:cNvSpPr/>
          <p:nvPr/>
        </p:nvSpPr>
        <p:spPr>
          <a:xfrm>
            <a:off x="465625" y="5701850"/>
            <a:ext cx="1275300" cy="285000"/>
          </a:xfrm>
          <a:prstGeom prst="roundRect">
            <a:avLst>
              <a:gd name="adj" fmla="val 16667"/>
            </a:avLst>
          </a:prstGeom>
          <a:noFill/>
          <a:ln w="19050" cap="flat" cmpd="sng">
            <a:solidFill>
              <a:srgbClr val="3D85C6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b="1" dirty="0">
                <a:solidFill>
                  <a:srgbClr val="3D85C6"/>
                </a:solidFill>
                <a:latin typeface="Courier New" panose="02070309020205020404" pitchFamily="49" charset="0"/>
                <a:ea typeface="Consolas"/>
                <a:cs typeface="Courier New" panose="02070309020205020404" pitchFamily="49" charset="0"/>
                <a:sym typeface="Consolas"/>
              </a:rPr>
              <a:t>STATEMENT</a:t>
            </a:r>
            <a:endParaRPr b="1" dirty="0">
              <a:solidFill>
                <a:srgbClr val="3D85C6"/>
              </a:solidFill>
              <a:latin typeface="Courier New" panose="02070309020205020404" pitchFamily="49" charset="0"/>
              <a:ea typeface="Consolas"/>
              <a:cs typeface="Courier New" panose="02070309020205020404" pitchFamily="49" charset="0"/>
              <a:sym typeface="Consolas"/>
            </a:endParaRPr>
          </a:p>
        </p:txBody>
      </p:sp>
      <p:sp>
        <p:nvSpPr>
          <p:cNvPr id="944" name="Google Shape;944;p47"/>
          <p:cNvSpPr/>
          <p:nvPr/>
        </p:nvSpPr>
        <p:spPr>
          <a:xfrm>
            <a:off x="1813375" y="5701850"/>
            <a:ext cx="609600" cy="285000"/>
          </a:xfrm>
          <a:prstGeom prst="roundRect">
            <a:avLst>
              <a:gd name="adj" fmla="val 16667"/>
            </a:avLst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b="1">
                <a:solidFill>
                  <a:srgbClr val="3D85C6"/>
                </a:solidFill>
                <a:latin typeface="Consolas"/>
                <a:ea typeface="Consolas"/>
                <a:cs typeface="Consolas"/>
                <a:sym typeface="Consolas"/>
              </a:rPr>
              <a:t>...</a:t>
            </a:r>
            <a:endParaRPr b="1">
              <a:solidFill>
                <a:srgbClr val="3D85C6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945" name="Google Shape;945;p47"/>
          <p:cNvSpPr txBox="1">
            <a:spLocks noGrp="1"/>
          </p:cNvSpPr>
          <p:nvPr>
            <p:ph type="body" idx="1"/>
          </p:nvPr>
        </p:nvSpPr>
        <p:spPr>
          <a:xfrm>
            <a:off x="4444938" y="576540"/>
            <a:ext cx="4701000" cy="5915700"/>
          </a:xfrm>
          <a:prstGeom prst="rect">
            <a:avLst/>
          </a:prstGeom>
          <a:solidFill>
            <a:srgbClr val="EFEFEF"/>
          </a:solidFill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dirty="0" err="1">
                <a:latin typeface="Courier New" panose="02070309020205020404" pitchFamily="49" charset="0"/>
                <a:ea typeface="Consolas"/>
                <a:cs typeface="Courier New" panose="02070309020205020404" pitchFamily="49" charset="0"/>
                <a:sym typeface="Consolas"/>
              </a:rPr>
              <a:t>parseStatement</a:t>
            </a:r>
            <a:r>
              <a:rPr lang="en-US" sz="1800" dirty="0">
                <a:latin typeface="Courier New" panose="02070309020205020404" pitchFamily="49" charset="0"/>
                <a:ea typeface="Consolas"/>
                <a:cs typeface="Courier New" panose="02070309020205020404" pitchFamily="49" charset="0"/>
                <a:sym typeface="Consolas"/>
              </a:rPr>
              <a:t>() {</a:t>
            </a:r>
            <a:endParaRPr sz="1800" dirty="0">
              <a:latin typeface="Courier New" panose="02070309020205020404" pitchFamily="49" charset="0"/>
              <a:ea typeface="Consolas"/>
              <a:cs typeface="Courier New" panose="02070309020205020404" pitchFamily="49" charset="0"/>
              <a:sym typeface="Consolas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>
                <a:latin typeface="Courier New" panose="02070309020205020404" pitchFamily="49" charset="0"/>
                <a:ea typeface="Consolas"/>
                <a:cs typeface="Courier New" panose="02070309020205020404" pitchFamily="49" charset="0"/>
                <a:sym typeface="Consolas"/>
              </a:rPr>
              <a:t>  ...</a:t>
            </a:r>
            <a:endParaRPr sz="1800" dirty="0">
              <a:latin typeface="Courier New" panose="02070309020205020404" pitchFamily="49" charset="0"/>
              <a:ea typeface="Consolas"/>
              <a:cs typeface="Courier New" panose="02070309020205020404" pitchFamily="49" charset="0"/>
              <a:sym typeface="Consolas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>
                <a:latin typeface="Courier New" panose="02070309020205020404" pitchFamily="49" charset="0"/>
                <a:ea typeface="Consolas"/>
                <a:cs typeface="Courier New" panose="02070309020205020404" pitchFamily="49" charset="0"/>
                <a:sym typeface="Consolas"/>
              </a:rPr>
              <a:t>  </a:t>
            </a:r>
            <a:r>
              <a:rPr lang="en-US" sz="1800" dirty="0">
                <a:solidFill>
                  <a:srgbClr val="674EA7"/>
                </a:solidFill>
                <a:latin typeface="Courier New" panose="02070309020205020404" pitchFamily="49" charset="0"/>
                <a:ea typeface="Consolas"/>
                <a:cs typeface="Courier New" panose="02070309020205020404" pitchFamily="49" charset="0"/>
                <a:sym typeface="Consolas"/>
              </a:rPr>
              <a:t>if</a:t>
            </a:r>
            <a:r>
              <a:rPr lang="en-US" sz="1800" dirty="0">
                <a:latin typeface="Courier New" panose="02070309020205020404" pitchFamily="49" charset="0"/>
                <a:ea typeface="Consolas"/>
                <a:cs typeface="Courier New" panose="02070309020205020404" pitchFamily="49" charset="0"/>
                <a:sym typeface="Consolas"/>
              </a:rPr>
              <a:t> (</a:t>
            </a:r>
            <a:r>
              <a:rPr lang="en-US" sz="1800" b="1" dirty="0" err="1">
                <a:latin typeface="Courier New" panose="02070309020205020404" pitchFamily="49" charset="0"/>
                <a:ea typeface="Consolas"/>
                <a:cs typeface="Courier New" panose="02070309020205020404" pitchFamily="49" charset="0"/>
                <a:sym typeface="Consolas"/>
              </a:rPr>
              <a:t>currToken</a:t>
            </a:r>
            <a:r>
              <a:rPr lang="en-US" sz="1800" dirty="0">
                <a:latin typeface="Courier New" panose="02070309020205020404" pitchFamily="49" charset="0"/>
                <a:ea typeface="Consolas"/>
                <a:cs typeface="Courier New" panose="02070309020205020404" pitchFamily="49" charset="0"/>
                <a:sym typeface="Consolas"/>
              </a:rPr>
              <a:t>() == IF) {</a:t>
            </a:r>
            <a:endParaRPr sz="1800" dirty="0">
              <a:latin typeface="Courier New" panose="02070309020205020404" pitchFamily="49" charset="0"/>
              <a:ea typeface="Consolas"/>
              <a:cs typeface="Courier New" panose="02070309020205020404" pitchFamily="49" charset="0"/>
              <a:sym typeface="Consolas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>
                <a:latin typeface="Courier New" panose="02070309020205020404" pitchFamily="49" charset="0"/>
                <a:ea typeface="Consolas"/>
                <a:cs typeface="Courier New" panose="02070309020205020404" pitchFamily="49" charset="0"/>
                <a:sym typeface="Consolas"/>
              </a:rPr>
              <a:t>    	</a:t>
            </a:r>
            <a:r>
              <a:rPr lang="en-US" sz="1800" b="1" dirty="0">
                <a:latin typeface="Courier New" panose="02070309020205020404" pitchFamily="49" charset="0"/>
                <a:ea typeface="Consolas"/>
                <a:cs typeface="Courier New" panose="02070309020205020404" pitchFamily="49" charset="0"/>
                <a:sym typeface="Consolas"/>
              </a:rPr>
              <a:t>next</a:t>
            </a:r>
            <a:r>
              <a:rPr lang="en-US" sz="1800" dirty="0">
                <a:latin typeface="Courier New" panose="02070309020205020404" pitchFamily="49" charset="0"/>
                <a:ea typeface="Consolas"/>
                <a:cs typeface="Courier New" panose="02070309020205020404" pitchFamily="49" charset="0"/>
                <a:sym typeface="Consolas"/>
              </a:rPr>
              <a:t>() </a:t>
            </a:r>
            <a:r>
              <a:rPr lang="en-US" sz="1800" b="1" dirty="0">
                <a:solidFill>
                  <a:srgbClr val="A64D79"/>
                </a:solidFill>
                <a:latin typeface="Courier New" panose="02070309020205020404" pitchFamily="49" charset="0"/>
                <a:ea typeface="Consolas"/>
                <a:cs typeface="Courier New" panose="02070309020205020404" pitchFamily="49" charset="0"/>
                <a:sym typeface="Consolas"/>
              </a:rPr>
              <a:t>//consume “if”</a:t>
            </a:r>
            <a:endParaRPr sz="1800" b="1" dirty="0">
              <a:solidFill>
                <a:srgbClr val="A64D79"/>
              </a:solidFill>
              <a:latin typeface="Courier New" panose="02070309020205020404" pitchFamily="49" charset="0"/>
              <a:ea typeface="Consolas"/>
              <a:cs typeface="Courier New" panose="02070309020205020404" pitchFamily="49" charset="0"/>
              <a:sym typeface="Consolas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>
                <a:latin typeface="Courier New" panose="02070309020205020404" pitchFamily="49" charset="0"/>
                <a:ea typeface="Consolas"/>
                <a:cs typeface="Courier New" panose="02070309020205020404" pitchFamily="49" charset="0"/>
                <a:sym typeface="Consolas"/>
              </a:rPr>
              <a:t>    	</a:t>
            </a:r>
            <a:r>
              <a:rPr lang="en-US" sz="1800" b="1" dirty="0">
                <a:latin typeface="Courier New" panose="02070309020205020404" pitchFamily="49" charset="0"/>
                <a:ea typeface="Consolas"/>
                <a:cs typeface="Courier New" panose="02070309020205020404" pitchFamily="49" charset="0"/>
                <a:sym typeface="Consolas"/>
              </a:rPr>
              <a:t>next</a:t>
            </a:r>
            <a:r>
              <a:rPr lang="en-US" sz="1800" dirty="0">
                <a:latin typeface="Courier New" panose="02070309020205020404" pitchFamily="49" charset="0"/>
                <a:ea typeface="Consolas"/>
                <a:cs typeface="Courier New" panose="02070309020205020404" pitchFamily="49" charset="0"/>
                <a:sym typeface="Consolas"/>
              </a:rPr>
              <a:t>() </a:t>
            </a:r>
            <a:r>
              <a:rPr lang="en-US" sz="1800" b="1" dirty="0">
                <a:solidFill>
                  <a:srgbClr val="A64D79"/>
                </a:solidFill>
                <a:latin typeface="Courier New" panose="02070309020205020404" pitchFamily="49" charset="0"/>
                <a:ea typeface="Consolas"/>
                <a:cs typeface="Courier New" panose="02070309020205020404" pitchFamily="49" charset="0"/>
                <a:sym typeface="Consolas"/>
              </a:rPr>
              <a:t>//consume “(”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b="1" dirty="0">
              <a:solidFill>
                <a:srgbClr val="A64D79"/>
              </a:solidFill>
              <a:latin typeface="Courier New" panose="02070309020205020404" pitchFamily="49" charset="0"/>
              <a:ea typeface="Consolas"/>
              <a:cs typeface="Courier New" panose="02070309020205020404" pitchFamily="49" charset="0"/>
              <a:sym typeface="Consolas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b="1" dirty="0">
              <a:solidFill>
                <a:srgbClr val="A64D79"/>
              </a:solidFill>
              <a:latin typeface="Courier New" panose="02070309020205020404" pitchFamily="49" charset="0"/>
              <a:ea typeface="Consolas"/>
              <a:cs typeface="Courier New" panose="02070309020205020404" pitchFamily="49" charset="0"/>
              <a:sym typeface="Consolas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>
                <a:latin typeface="Courier New" panose="02070309020205020404" pitchFamily="49" charset="0"/>
                <a:ea typeface="Consolas"/>
                <a:cs typeface="Courier New" panose="02070309020205020404" pitchFamily="49" charset="0"/>
                <a:sym typeface="Consolas"/>
              </a:rPr>
              <a:t>    </a:t>
            </a:r>
            <a:endParaRPr sz="1800" dirty="0">
              <a:latin typeface="Courier New" panose="02070309020205020404" pitchFamily="49" charset="0"/>
              <a:ea typeface="Consolas"/>
              <a:cs typeface="Courier New" panose="02070309020205020404" pitchFamily="49" charset="0"/>
              <a:sym typeface="Consolas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latin typeface="Courier New" panose="02070309020205020404" pitchFamily="49" charset="0"/>
              <a:ea typeface="Consolas"/>
              <a:cs typeface="Courier New" panose="02070309020205020404" pitchFamily="49" charset="0"/>
              <a:sym typeface="Consolas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latin typeface="Courier New" panose="02070309020205020404" pitchFamily="49" charset="0"/>
              <a:ea typeface="Consolas"/>
              <a:cs typeface="Courier New" panose="02070309020205020404" pitchFamily="49" charset="0"/>
              <a:sym typeface="Consolas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latin typeface="Courier New" panose="02070309020205020404" pitchFamily="49" charset="0"/>
              <a:ea typeface="Consolas"/>
              <a:cs typeface="Courier New" panose="02070309020205020404" pitchFamily="49" charset="0"/>
              <a:sym typeface="Consolas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latin typeface="Courier New" panose="02070309020205020404" pitchFamily="49" charset="0"/>
              <a:ea typeface="Consolas"/>
              <a:cs typeface="Courier New" panose="02070309020205020404" pitchFamily="49" charset="0"/>
              <a:sym typeface="Consolas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latin typeface="Courier New" panose="02070309020205020404" pitchFamily="49" charset="0"/>
              <a:ea typeface="Consolas"/>
              <a:cs typeface="Courier New" panose="02070309020205020404" pitchFamily="49" charset="0"/>
              <a:sym typeface="Consolas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sz="1800" dirty="0">
              <a:latin typeface="Courier New" panose="02070309020205020404" pitchFamily="49" charset="0"/>
              <a:ea typeface="Consolas"/>
              <a:cs typeface="Courier New" panose="02070309020205020404" pitchFamily="49" charset="0"/>
              <a:sym typeface="Consolas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latin typeface="Courier New" panose="02070309020205020404" pitchFamily="49" charset="0"/>
              <a:ea typeface="Consolas"/>
              <a:cs typeface="Courier New" panose="02070309020205020404" pitchFamily="49" charset="0"/>
              <a:sym typeface="Consolas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>
                <a:latin typeface="Courier New" panose="02070309020205020404" pitchFamily="49" charset="0"/>
                <a:ea typeface="Consolas"/>
                <a:cs typeface="Courier New" panose="02070309020205020404" pitchFamily="49" charset="0"/>
                <a:sym typeface="Consolas"/>
              </a:rPr>
              <a:t>  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>
                <a:latin typeface="Courier New" panose="02070309020205020404" pitchFamily="49" charset="0"/>
                <a:ea typeface="Consolas"/>
                <a:cs typeface="Courier New" panose="02070309020205020404" pitchFamily="49" charset="0"/>
                <a:sym typeface="Consolas"/>
              </a:rPr>
              <a:t>  }</a:t>
            </a:r>
            <a:endParaRPr sz="1800" dirty="0">
              <a:latin typeface="Courier New" panose="02070309020205020404" pitchFamily="49" charset="0"/>
              <a:ea typeface="Consolas"/>
              <a:cs typeface="Courier New" panose="02070309020205020404" pitchFamily="49" charset="0"/>
              <a:sym typeface="Consolas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>
                <a:latin typeface="Courier New" panose="02070309020205020404" pitchFamily="49" charset="0"/>
                <a:ea typeface="Consolas"/>
                <a:cs typeface="Courier New" panose="02070309020205020404" pitchFamily="49" charset="0"/>
                <a:sym typeface="Consolas"/>
              </a:rPr>
              <a:t>  ...</a:t>
            </a:r>
            <a:endParaRPr sz="1800" dirty="0">
              <a:latin typeface="Courier New" panose="02070309020205020404" pitchFamily="49" charset="0"/>
              <a:ea typeface="Consolas"/>
              <a:cs typeface="Courier New" panose="02070309020205020404" pitchFamily="49" charset="0"/>
              <a:sym typeface="Consolas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>
                <a:latin typeface="Courier New" panose="02070309020205020404" pitchFamily="49" charset="0"/>
                <a:ea typeface="Consolas"/>
                <a:cs typeface="Courier New" panose="02070309020205020404" pitchFamily="49" charset="0"/>
                <a:sym typeface="Consolas"/>
              </a:rPr>
              <a:t>}</a:t>
            </a:r>
            <a:endParaRPr sz="1800" dirty="0">
              <a:latin typeface="Courier New" panose="02070309020205020404" pitchFamily="49" charset="0"/>
              <a:ea typeface="Consolas"/>
              <a:cs typeface="Courier New" panose="02070309020205020404" pitchFamily="49" charset="0"/>
              <a:sym typeface="Consolas"/>
            </a:endParaRPr>
          </a:p>
          <a:p>
            <a:pPr marL="914400" lvl="0" indent="0" algn="l" rtl="0">
              <a:spcBef>
                <a:spcPts val="1000"/>
              </a:spcBef>
              <a:spcAft>
                <a:spcPts val="0"/>
              </a:spcAft>
              <a:buNone/>
            </a:pPr>
            <a:endParaRPr sz="1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948" name="Google Shape;948;p47"/>
          <p:cNvSpPr txBox="1"/>
          <p:nvPr/>
        </p:nvSpPr>
        <p:spPr>
          <a:xfrm>
            <a:off x="4801554" y="2280727"/>
            <a:ext cx="4701000" cy="84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dirty="0">
                <a:solidFill>
                  <a:srgbClr val="A64D79"/>
                </a:solidFill>
                <a:latin typeface="Courier New" panose="02070309020205020404" pitchFamily="49" charset="0"/>
                <a:ea typeface="Consolas"/>
                <a:cs typeface="Courier New" panose="02070309020205020404" pitchFamily="49" charset="0"/>
                <a:sym typeface="Consolas"/>
              </a:rPr>
              <a:t>    // consumes tokens in expr</a:t>
            </a:r>
            <a:endParaRPr sz="1800" b="1" dirty="0">
              <a:solidFill>
                <a:srgbClr val="A64D79"/>
              </a:solidFill>
              <a:latin typeface="Courier New" panose="02070309020205020404" pitchFamily="49" charset="0"/>
              <a:ea typeface="Consolas"/>
              <a:cs typeface="Courier New" panose="02070309020205020404" pitchFamily="49" charset="0"/>
              <a:sym typeface="Consolas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>
                <a:solidFill>
                  <a:schemeClr val="dk1"/>
                </a:solidFill>
                <a:latin typeface="Courier New" panose="02070309020205020404" pitchFamily="49" charset="0"/>
                <a:ea typeface="Consolas"/>
                <a:cs typeface="Courier New" panose="02070309020205020404" pitchFamily="49" charset="0"/>
                <a:sym typeface="Consolas"/>
              </a:rPr>
              <a:t>    e = </a:t>
            </a:r>
            <a:r>
              <a:rPr lang="en-US" sz="1800" b="1" dirty="0" err="1">
                <a:solidFill>
                  <a:schemeClr val="dk1"/>
                </a:solidFill>
                <a:latin typeface="Courier New" panose="02070309020205020404" pitchFamily="49" charset="0"/>
                <a:ea typeface="Consolas"/>
                <a:cs typeface="Courier New" panose="02070309020205020404" pitchFamily="49" charset="0"/>
                <a:sym typeface="Consolas"/>
              </a:rPr>
              <a:t>parseExpression</a:t>
            </a:r>
            <a:r>
              <a:rPr lang="en-US" sz="1800" dirty="0">
                <a:solidFill>
                  <a:schemeClr val="dk1"/>
                </a:solidFill>
                <a:latin typeface="Courier New" panose="02070309020205020404" pitchFamily="49" charset="0"/>
                <a:ea typeface="Consolas"/>
                <a:cs typeface="Courier New" panose="02070309020205020404" pitchFamily="49" charset="0"/>
                <a:sym typeface="Consolas"/>
              </a:rPr>
              <a:t>()</a:t>
            </a:r>
            <a:endParaRPr sz="1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949" name="Google Shape;949;p47"/>
          <p:cNvSpPr txBox="1"/>
          <p:nvPr/>
        </p:nvSpPr>
        <p:spPr>
          <a:xfrm>
            <a:off x="4801554" y="3180927"/>
            <a:ext cx="4701000" cy="84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dirty="0">
                <a:solidFill>
                  <a:schemeClr val="dk1"/>
                </a:solidFill>
                <a:latin typeface="Courier New" panose="02070309020205020404" pitchFamily="49" charset="0"/>
                <a:ea typeface="Consolas"/>
                <a:cs typeface="Courier New" panose="02070309020205020404" pitchFamily="49" charset="0"/>
                <a:sym typeface="Consolas"/>
              </a:rPr>
              <a:t>    next</a:t>
            </a:r>
            <a:r>
              <a:rPr lang="en-US" sz="1800" dirty="0">
                <a:solidFill>
                  <a:schemeClr val="dk1"/>
                </a:solidFill>
                <a:latin typeface="Courier New" panose="02070309020205020404" pitchFamily="49" charset="0"/>
                <a:ea typeface="Consolas"/>
                <a:cs typeface="Courier New" panose="02070309020205020404" pitchFamily="49" charset="0"/>
                <a:sym typeface="Consolas"/>
              </a:rPr>
              <a:t>() </a:t>
            </a:r>
            <a:r>
              <a:rPr lang="en-US" sz="1800" b="1" dirty="0">
                <a:solidFill>
                  <a:srgbClr val="A64D79"/>
                </a:solidFill>
                <a:latin typeface="Courier New" panose="02070309020205020404" pitchFamily="49" charset="0"/>
                <a:ea typeface="Consolas"/>
                <a:cs typeface="Courier New" panose="02070309020205020404" pitchFamily="49" charset="0"/>
                <a:sym typeface="Consolas"/>
              </a:rPr>
              <a:t>// consume “)”</a:t>
            </a:r>
            <a:endParaRPr sz="1800" b="1" dirty="0">
              <a:solidFill>
                <a:srgbClr val="A64D79"/>
              </a:solidFill>
              <a:latin typeface="Courier New" panose="02070309020205020404" pitchFamily="49" charset="0"/>
              <a:ea typeface="Consolas"/>
              <a:cs typeface="Courier New" panose="02070309020205020404" pitchFamily="49" charset="0"/>
              <a:sym typeface="Consolas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>
                <a:solidFill>
                  <a:schemeClr val="dk1"/>
                </a:solidFill>
                <a:latin typeface="Courier New" panose="02070309020205020404" pitchFamily="49" charset="0"/>
                <a:ea typeface="Consolas"/>
                <a:cs typeface="Courier New" panose="02070309020205020404" pitchFamily="49" charset="0"/>
                <a:sym typeface="Consolas"/>
              </a:rPr>
              <a:t>    </a:t>
            </a:r>
            <a:r>
              <a:rPr lang="en-US" sz="1800" b="1" dirty="0">
                <a:solidFill>
                  <a:schemeClr val="dk1"/>
                </a:solidFill>
                <a:latin typeface="Courier New" panose="02070309020205020404" pitchFamily="49" charset="0"/>
                <a:ea typeface="Consolas"/>
                <a:cs typeface="Courier New" panose="02070309020205020404" pitchFamily="49" charset="0"/>
                <a:sym typeface="Consolas"/>
              </a:rPr>
              <a:t>next</a:t>
            </a:r>
            <a:r>
              <a:rPr lang="en-US" sz="1800" dirty="0">
                <a:solidFill>
                  <a:schemeClr val="dk1"/>
                </a:solidFill>
                <a:latin typeface="Courier New" panose="02070309020205020404" pitchFamily="49" charset="0"/>
                <a:ea typeface="Consolas"/>
                <a:cs typeface="Courier New" panose="02070309020205020404" pitchFamily="49" charset="0"/>
                <a:sym typeface="Consolas"/>
              </a:rPr>
              <a:t>() </a:t>
            </a:r>
            <a:r>
              <a:rPr lang="en-US" sz="1800" b="1" dirty="0">
                <a:solidFill>
                  <a:srgbClr val="A64D79"/>
                </a:solidFill>
                <a:latin typeface="Courier New" panose="02070309020205020404" pitchFamily="49" charset="0"/>
                <a:ea typeface="Consolas"/>
                <a:cs typeface="Courier New" panose="02070309020205020404" pitchFamily="49" charset="0"/>
                <a:sym typeface="Consolas"/>
              </a:rPr>
              <a:t>// consume “{”</a:t>
            </a:r>
            <a:endParaRPr sz="1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950" name="Google Shape;950;p47"/>
          <p:cNvSpPr txBox="1"/>
          <p:nvPr/>
        </p:nvSpPr>
        <p:spPr>
          <a:xfrm>
            <a:off x="4801554" y="4081127"/>
            <a:ext cx="4701000" cy="143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dirty="0">
                <a:solidFill>
                  <a:srgbClr val="A64D79"/>
                </a:solidFill>
                <a:latin typeface="Courier New" panose="02070309020205020404" pitchFamily="49" charset="0"/>
                <a:ea typeface="Consolas"/>
                <a:cs typeface="Courier New" panose="02070309020205020404" pitchFamily="49" charset="0"/>
                <a:sym typeface="Consolas"/>
              </a:rPr>
              <a:t>    // consumes tokens in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dirty="0">
                <a:solidFill>
                  <a:srgbClr val="A64D79"/>
                </a:solidFill>
                <a:latin typeface="Courier New" panose="02070309020205020404" pitchFamily="49" charset="0"/>
                <a:ea typeface="Consolas"/>
                <a:cs typeface="Courier New" panose="02070309020205020404" pitchFamily="49" charset="0"/>
                <a:sym typeface="Consolas"/>
              </a:rPr>
              <a:t>    // statement</a:t>
            </a:r>
            <a:endParaRPr sz="1800" b="1" dirty="0">
              <a:solidFill>
                <a:srgbClr val="A64D79"/>
              </a:solidFill>
              <a:latin typeface="Courier New" panose="02070309020205020404" pitchFamily="49" charset="0"/>
              <a:ea typeface="Consolas"/>
              <a:cs typeface="Courier New" panose="02070309020205020404" pitchFamily="49" charset="0"/>
              <a:sym typeface="Consolas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>
                <a:solidFill>
                  <a:schemeClr val="dk1"/>
                </a:solidFill>
                <a:latin typeface="Courier New" panose="02070309020205020404" pitchFamily="49" charset="0"/>
                <a:ea typeface="Consolas"/>
                <a:cs typeface="Courier New" panose="02070309020205020404" pitchFamily="49" charset="0"/>
                <a:sym typeface="Consolas"/>
              </a:rPr>
              <a:t>    s = </a:t>
            </a:r>
            <a:r>
              <a:rPr lang="en-US" sz="1800" b="1" dirty="0" err="1">
                <a:solidFill>
                  <a:schemeClr val="dk1"/>
                </a:solidFill>
                <a:latin typeface="Courier New" panose="02070309020205020404" pitchFamily="49" charset="0"/>
                <a:ea typeface="Consolas"/>
                <a:cs typeface="Courier New" panose="02070309020205020404" pitchFamily="49" charset="0"/>
                <a:sym typeface="Consolas"/>
              </a:rPr>
              <a:t>parseStatement</a:t>
            </a:r>
            <a:r>
              <a:rPr lang="en-US" sz="1800" dirty="0">
                <a:solidFill>
                  <a:schemeClr val="dk1"/>
                </a:solidFill>
                <a:latin typeface="Courier New" panose="02070309020205020404" pitchFamily="49" charset="0"/>
                <a:ea typeface="Consolas"/>
                <a:cs typeface="Courier New" panose="02070309020205020404" pitchFamily="49" charset="0"/>
                <a:sym typeface="Consolas"/>
              </a:rPr>
              <a:t>()</a:t>
            </a:r>
            <a:endParaRPr sz="1800" dirty="0">
              <a:solidFill>
                <a:schemeClr val="dk1"/>
              </a:solidFill>
              <a:latin typeface="Courier New" panose="02070309020205020404" pitchFamily="49" charset="0"/>
              <a:ea typeface="Consolas"/>
              <a:cs typeface="Courier New" panose="02070309020205020404" pitchFamily="49" charset="0"/>
              <a:sym typeface="Consolas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>
                <a:solidFill>
                  <a:schemeClr val="dk1"/>
                </a:solidFill>
                <a:latin typeface="Courier New" panose="02070309020205020404" pitchFamily="49" charset="0"/>
                <a:ea typeface="Consolas"/>
                <a:cs typeface="Courier New" panose="02070309020205020404" pitchFamily="49" charset="0"/>
                <a:sym typeface="Consolas"/>
              </a:rPr>
              <a:t>    ...</a:t>
            </a:r>
            <a:endParaRPr lang="en-US" sz="1800" dirty="0">
              <a:latin typeface="Courier New" panose="02070309020205020404" pitchFamily="49" charset="0"/>
              <a:ea typeface="Consolas"/>
              <a:cs typeface="Courier New" panose="02070309020205020404" pitchFamily="49" charset="0"/>
            </a:endParaRPr>
          </a:p>
          <a:p>
            <a:pPr lvl="0"/>
            <a:r>
              <a:rPr lang="en-US" sz="1800" dirty="0">
                <a:solidFill>
                  <a:srgbClr val="674EA7"/>
                </a:solidFill>
                <a:latin typeface="Courier New" panose="02070309020205020404" pitchFamily="49" charset="0"/>
                <a:ea typeface="Consolas"/>
                <a:cs typeface="Courier New" panose="02070309020205020404" pitchFamily="49" charset="0"/>
                <a:sym typeface="Consolas"/>
              </a:rPr>
              <a:t>    return new</a:t>
            </a:r>
            <a:r>
              <a:rPr lang="en-US" sz="1800" dirty="0">
                <a:solidFill>
                  <a:schemeClr val="dk1"/>
                </a:solidFill>
                <a:latin typeface="Courier New" panose="02070309020205020404" pitchFamily="49" charset="0"/>
                <a:ea typeface="Consolas"/>
                <a:cs typeface="Courier New" panose="02070309020205020404" pitchFamily="49" charset="0"/>
                <a:sym typeface="Consolas"/>
              </a:rPr>
              <a:t> </a:t>
            </a:r>
            <a:r>
              <a:rPr lang="en-US" sz="1800" b="1" dirty="0">
                <a:solidFill>
                  <a:schemeClr val="dk1"/>
                </a:solidFill>
                <a:latin typeface="Courier New" panose="02070309020205020404" pitchFamily="49" charset="0"/>
                <a:ea typeface="Consolas"/>
                <a:cs typeface="Courier New" panose="02070309020205020404" pitchFamily="49" charset="0"/>
                <a:sym typeface="Consolas"/>
              </a:rPr>
              <a:t>If</a:t>
            </a:r>
            <a:r>
              <a:rPr lang="en-US" sz="1800" dirty="0">
                <a:solidFill>
                  <a:schemeClr val="dk1"/>
                </a:solidFill>
                <a:latin typeface="Courier New" panose="02070309020205020404" pitchFamily="49" charset="0"/>
                <a:ea typeface="Consolas"/>
                <a:cs typeface="Courier New" panose="02070309020205020404" pitchFamily="49" charset="0"/>
                <a:sym typeface="Consolas"/>
              </a:rPr>
              <a:t>(e, s)</a:t>
            </a:r>
            <a:endParaRPr sz="1800" dirty="0">
              <a:solidFill>
                <a:schemeClr val="dk1"/>
              </a:solidFill>
              <a:latin typeface="Courier New" panose="02070309020205020404" pitchFamily="49" charset="0"/>
              <a:ea typeface="Consolas"/>
              <a:cs typeface="Courier New" panose="02070309020205020404" pitchFamily="49" charset="0"/>
              <a:sym typeface="Consola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4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dirty="0"/>
              <a:t>Lecture Outline</a:t>
            </a:r>
            <a:endParaRPr dirty="0"/>
          </a:p>
        </p:txBody>
      </p:sp>
      <p:sp>
        <p:nvSpPr>
          <p:cNvPr id="42" name="Google Shape;42;p4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>
                <a:solidFill>
                  <a:schemeClr val="tx1"/>
                </a:solidFill>
              </a:rPr>
              <a:t>Meeting with a Professor</a:t>
            </a:r>
          </a:p>
          <a:p>
            <a:pPr marL="640080" lvl="1" indent="-283464"/>
            <a:r>
              <a:rPr lang="en-US" dirty="0">
                <a:solidFill>
                  <a:schemeClr val="tx1"/>
                </a:solidFill>
              </a:rPr>
              <a:t>How to Connect with Professors</a:t>
            </a:r>
          </a:p>
          <a:p>
            <a:pPr marL="640080" lvl="1" indent="-283464"/>
            <a:r>
              <a:rPr lang="en-US" dirty="0">
                <a:solidFill>
                  <a:schemeClr val="tx1"/>
                </a:solidFill>
              </a:rPr>
              <a:t>How Connection with Professors Benefit Us</a:t>
            </a:r>
          </a:p>
          <a:p>
            <a:pPr marL="0" lvl="0" indent="0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endParaRPr dirty="0">
              <a:solidFill>
                <a:schemeClr val="tx1"/>
              </a:solidFill>
            </a:endParaRPr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b="1" dirty="0">
                <a:solidFill>
                  <a:srgbClr val="4B2A85"/>
                </a:solidFill>
              </a:rPr>
              <a:t>Exploring the Compiler Phases</a:t>
            </a:r>
          </a:p>
          <a:p>
            <a:pPr marL="640080" lvl="1" indent="-283464"/>
            <a:r>
              <a:rPr lang="en-US" dirty="0">
                <a:solidFill>
                  <a:schemeClr val="tx1"/>
                </a:solidFill>
              </a:rPr>
              <a:t>Scanner: Process of Tokenizing an Input File</a:t>
            </a:r>
          </a:p>
          <a:p>
            <a:pPr marL="640080" lvl="1" indent="-283464"/>
            <a:r>
              <a:rPr lang="en-US" dirty="0">
                <a:solidFill>
                  <a:schemeClr val="tx1"/>
                </a:solidFill>
              </a:rPr>
              <a:t>Parser: Making Meaning From Tokens Through ASTs</a:t>
            </a:r>
          </a:p>
          <a:p>
            <a:pPr marL="640080" lvl="1" indent="-283464"/>
            <a:r>
              <a:rPr lang="en-US" b="1" dirty="0">
                <a:solidFill>
                  <a:srgbClr val="4B2A85"/>
                </a:solidFill>
              </a:rPr>
              <a:t>Type Checking, Optimization, and Code Generation</a:t>
            </a:r>
            <a:endParaRPr b="1" dirty="0">
              <a:solidFill>
                <a:srgbClr val="4B2A85"/>
              </a:solidFill>
            </a:endParaRPr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>
              <a:solidFill>
                <a:schemeClr val="tx1"/>
              </a:solidFill>
            </a:endParaRPr>
          </a:p>
          <a:p>
            <a:pPr marL="347472" lvl="0" indent="-347472"/>
            <a:r>
              <a:rPr lang="en-US" dirty="0">
                <a:solidFill>
                  <a:schemeClr val="tx1"/>
                </a:solidFill>
              </a:rPr>
              <a:t>Project 7 Overview</a:t>
            </a:r>
          </a:p>
          <a:p>
            <a:pPr marL="640080" lvl="1" indent="-283464"/>
            <a:r>
              <a:rPr lang="en-US" dirty="0">
                <a:solidFill>
                  <a:schemeClr val="tx1"/>
                </a:solidFill>
              </a:rPr>
              <a:t>Midterm Corrections, Professor Meeting Report</a:t>
            </a:r>
          </a:p>
        </p:txBody>
      </p:sp>
      <p:sp>
        <p:nvSpPr>
          <p:cNvPr id="43" name="Google Shape;43;p4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41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105737475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" name="Google Shape;686;p69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Type Checking (Semantic Analysis)</a:t>
            </a:r>
            <a:endParaRPr/>
          </a:p>
        </p:txBody>
      </p:sp>
      <p:sp>
        <p:nvSpPr>
          <p:cNvPr id="687" name="Google Shape;687;p69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Given the abstract syntax tree, run checks over it to ensure that it fits within constraints of the language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Do the types match up?</a:t>
            </a: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Collect additional info for code generation, such as number and the type of arguments in each function</a:t>
            </a: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</p:txBody>
      </p:sp>
      <p:sp>
        <p:nvSpPr>
          <p:cNvPr id="688" name="Google Shape;688;p69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42</a:t>
            </a:fld>
            <a:endParaRPr/>
          </a:p>
        </p:txBody>
      </p:sp>
      <p:sp>
        <p:nvSpPr>
          <p:cNvPr id="689" name="Google Shape;689;p69"/>
          <p:cNvSpPr/>
          <p:nvPr/>
        </p:nvSpPr>
        <p:spPr>
          <a:xfrm>
            <a:off x="3493143" y="4141165"/>
            <a:ext cx="5087100" cy="2612400"/>
          </a:xfrm>
          <a:prstGeom prst="rect">
            <a:avLst/>
          </a:prstGeom>
          <a:solidFill>
            <a:srgbClr val="EFEFEF"/>
          </a:solidFill>
          <a:ln>
            <a:noFill/>
          </a:ln>
          <a:effectLst>
            <a:outerShdw blurRad="57150" dist="19050" dir="5400000" algn="bl" rotWithShape="0">
              <a:srgbClr val="000000">
                <a:alpha val="49803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lang="en-US" sz="13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Abstract Syntax Tree</a:t>
            </a:r>
            <a:endParaRPr sz="13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90" name="Google Shape;690;p69"/>
          <p:cNvSpPr/>
          <p:nvPr/>
        </p:nvSpPr>
        <p:spPr>
          <a:xfrm>
            <a:off x="5707293" y="4442890"/>
            <a:ext cx="658800" cy="285000"/>
          </a:xfrm>
          <a:prstGeom prst="roundRect">
            <a:avLst>
              <a:gd name="adj" fmla="val 16667"/>
            </a:avLst>
          </a:prstGeom>
          <a:solidFill>
            <a:srgbClr val="6FA8D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IF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691" name="Google Shape;691;p69"/>
          <p:cNvSpPr/>
          <p:nvPr/>
        </p:nvSpPr>
        <p:spPr>
          <a:xfrm>
            <a:off x="6684118" y="5195615"/>
            <a:ext cx="984000" cy="285000"/>
          </a:xfrm>
          <a:prstGeom prst="roundRect">
            <a:avLst>
              <a:gd name="adj" fmla="val 16667"/>
            </a:avLst>
          </a:prstGeom>
          <a:solidFill>
            <a:srgbClr val="6FA8D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ASSIGN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692" name="Google Shape;692;p69"/>
          <p:cNvSpPr/>
          <p:nvPr/>
        </p:nvSpPr>
        <p:spPr>
          <a:xfrm>
            <a:off x="6251793" y="5957590"/>
            <a:ext cx="812400" cy="285000"/>
          </a:xfrm>
          <a:prstGeom prst="roundRect">
            <a:avLst>
              <a:gd name="adj" fmla="val 16667"/>
            </a:avLst>
          </a:prstGeom>
          <a:solidFill>
            <a:srgbClr val="6FA8D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ID(x)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693" name="Google Shape;693;p69"/>
          <p:cNvSpPr/>
          <p:nvPr/>
        </p:nvSpPr>
        <p:spPr>
          <a:xfrm>
            <a:off x="7405293" y="5957590"/>
            <a:ext cx="888000" cy="285000"/>
          </a:xfrm>
          <a:prstGeom prst="roundRect">
            <a:avLst>
              <a:gd name="adj" fmla="val 16667"/>
            </a:avLst>
          </a:prstGeom>
          <a:solidFill>
            <a:srgbClr val="6FA8D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NUM(2)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694" name="Google Shape;694;p69"/>
          <p:cNvSpPr/>
          <p:nvPr/>
        </p:nvSpPr>
        <p:spPr>
          <a:xfrm>
            <a:off x="4245293" y="5195615"/>
            <a:ext cx="1174800" cy="285000"/>
          </a:xfrm>
          <a:prstGeom prst="roundRect">
            <a:avLst>
              <a:gd name="adj" fmla="val 16667"/>
            </a:avLst>
          </a:prstGeom>
          <a:solidFill>
            <a:srgbClr val="6FA8D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LESSTHAN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695" name="Google Shape;695;p69"/>
          <p:cNvSpPr/>
          <p:nvPr/>
        </p:nvSpPr>
        <p:spPr>
          <a:xfrm>
            <a:off x="3727618" y="5957590"/>
            <a:ext cx="812400" cy="285000"/>
          </a:xfrm>
          <a:prstGeom prst="roundRect">
            <a:avLst>
              <a:gd name="adj" fmla="val 16667"/>
            </a:avLst>
          </a:prstGeom>
          <a:solidFill>
            <a:srgbClr val="6FA8D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ID(x)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696" name="Google Shape;696;p69"/>
          <p:cNvSpPr/>
          <p:nvPr/>
        </p:nvSpPr>
        <p:spPr>
          <a:xfrm>
            <a:off x="4978893" y="5957578"/>
            <a:ext cx="931800" cy="285000"/>
          </a:xfrm>
          <a:prstGeom prst="roundRect">
            <a:avLst>
              <a:gd name="adj" fmla="val 16667"/>
            </a:avLst>
          </a:prstGeom>
          <a:solidFill>
            <a:srgbClr val="6FA8D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NUM(2)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cxnSp>
        <p:nvCxnSpPr>
          <p:cNvPr id="697" name="Google Shape;697;p69"/>
          <p:cNvCxnSpPr>
            <a:stCxn id="694" idx="2"/>
            <a:endCxn id="695" idx="0"/>
          </p:cNvCxnSpPr>
          <p:nvPr/>
        </p:nvCxnSpPr>
        <p:spPr>
          <a:xfrm flipH="1">
            <a:off x="4133693" y="5480615"/>
            <a:ext cx="699000" cy="477000"/>
          </a:xfrm>
          <a:prstGeom prst="straightConnector1">
            <a:avLst/>
          </a:prstGeom>
          <a:noFill/>
          <a:ln w="19050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698" name="Google Shape;698;p69"/>
          <p:cNvCxnSpPr>
            <a:stCxn id="694" idx="0"/>
            <a:endCxn id="690" idx="2"/>
          </p:cNvCxnSpPr>
          <p:nvPr/>
        </p:nvCxnSpPr>
        <p:spPr>
          <a:xfrm rot="10800000" flipH="1">
            <a:off x="4832693" y="4727915"/>
            <a:ext cx="1203900" cy="467700"/>
          </a:xfrm>
          <a:prstGeom prst="straightConnector1">
            <a:avLst/>
          </a:prstGeom>
          <a:noFill/>
          <a:ln w="19050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699" name="Google Shape;699;p69"/>
          <p:cNvCxnSpPr>
            <a:stCxn id="691" idx="0"/>
            <a:endCxn id="690" idx="2"/>
          </p:cNvCxnSpPr>
          <p:nvPr/>
        </p:nvCxnSpPr>
        <p:spPr>
          <a:xfrm rot="10800000">
            <a:off x="6036718" y="4727915"/>
            <a:ext cx="1139400" cy="467700"/>
          </a:xfrm>
          <a:prstGeom prst="straightConnector1">
            <a:avLst/>
          </a:prstGeom>
          <a:noFill/>
          <a:ln w="19050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700" name="Google Shape;700;p69"/>
          <p:cNvCxnSpPr>
            <a:stCxn id="696" idx="0"/>
            <a:endCxn id="694" idx="2"/>
          </p:cNvCxnSpPr>
          <p:nvPr/>
        </p:nvCxnSpPr>
        <p:spPr>
          <a:xfrm rot="10800000">
            <a:off x="4832793" y="5480578"/>
            <a:ext cx="612000" cy="477000"/>
          </a:xfrm>
          <a:prstGeom prst="straightConnector1">
            <a:avLst/>
          </a:prstGeom>
          <a:noFill/>
          <a:ln w="19050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701" name="Google Shape;701;p69"/>
          <p:cNvCxnSpPr>
            <a:stCxn id="692" idx="0"/>
            <a:endCxn id="691" idx="2"/>
          </p:cNvCxnSpPr>
          <p:nvPr/>
        </p:nvCxnSpPr>
        <p:spPr>
          <a:xfrm rot="10800000" flipH="1">
            <a:off x="6657993" y="5480590"/>
            <a:ext cx="518100" cy="477000"/>
          </a:xfrm>
          <a:prstGeom prst="straightConnector1">
            <a:avLst/>
          </a:prstGeom>
          <a:noFill/>
          <a:ln w="19050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702" name="Google Shape;702;p69"/>
          <p:cNvCxnSpPr>
            <a:stCxn id="693" idx="0"/>
            <a:endCxn id="691" idx="2"/>
          </p:cNvCxnSpPr>
          <p:nvPr/>
        </p:nvCxnSpPr>
        <p:spPr>
          <a:xfrm rot="10800000">
            <a:off x="7176093" y="5480590"/>
            <a:ext cx="673200" cy="477000"/>
          </a:xfrm>
          <a:prstGeom prst="straightConnector1">
            <a:avLst/>
          </a:prstGeom>
          <a:noFill/>
          <a:ln w="19050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703" name="Google Shape;703;p69"/>
          <p:cNvSpPr txBox="1"/>
          <p:nvPr/>
        </p:nvSpPr>
        <p:spPr>
          <a:xfrm>
            <a:off x="4723293" y="4688590"/>
            <a:ext cx="9840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n-US" sz="1000" b="0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condition</a:t>
            </a:r>
            <a:endParaRPr sz="1000" b="0" i="0" u="none" strike="noStrike" cap="none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704" name="Google Shape;704;p69"/>
          <p:cNvSpPr txBox="1"/>
          <p:nvPr/>
        </p:nvSpPr>
        <p:spPr>
          <a:xfrm>
            <a:off x="6575643" y="4688590"/>
            <a:ext cx="9840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n-US" sz="1000" b="0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body</a:t>
            </a:r>
            <a:endParaRPr sz="1000" b="0" i="0" u="none" strike="noStrike" cap="none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705" name="Google Shape;705;p69"/>
          <p:cNvSpPr txBox="1"/>
          <p:nvPr/>
        </p:nvSpPr>
        <p:spPr>
          <a:xfrm>
            <a:off x="6425043" y="5536553"/>
            <a:ext cx="9840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n-US" sz="1000" b="0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left</a:t>
            </a:r>
            <a:endParaRPr sz="1000" b="0" i="0" u="none" strike="noStrike" cap="none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706" name="Google Shape;706;p69"/>
          <p:cNvSpPr txBox="1"/>
          <p:nvPr/>
        </p:nvSpPr>
        <p:spPr>
          <a:xfrm>
            <a:off x="7596243" y="5536540"/>
            <a:ext cx="9840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n-US" sz="1000" b="0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right</a:t>
            </a:r>
            <a:endParaRPr sz="1000" b="0" i="0" u="none" strike="noStrike" cap="none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707" name="Google Shape;707;p69"/>
          <p:cNvSpPr txBox="1"/>
          <p:nvPr/>
        </p:nvSpPr>
        <p:spPr>
          <a:xfrm>
            <a:off x="3983693" y="5536553"/>
            <a:ext cx="9840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n-US" sz="1000" b="0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left</a:t>
            </a:r>
            <a:endParaRPr sz="1000" b="0" i="0" u="none" strike="noStrike" cap="none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708" name="Google Shape;708;p69"/>
          <p:cNvSpPr txBox="1"/>
          <p:nvPr/>
        </p:nvSpPr>
        <p:spPr>
          <a:xfrm>
            <a:off x="5154893" y="5536540"/>
            <a:ext cx="9840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n-US" sz="1000" b="0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right</a:t>
            </a:r>
            <a:endParaRPr sz="1000" b="0" i="0" u="none" strike="noStrike" cap="none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709" name="Google Shape;709;p69"/>
          <p:cNvSpPr/>
          <p:nvPr/>
        </p:nvSpPr>
        <p:spPr>
          <a:xfrm>
            <a:off x="544069" y="4652958"/>
            <a:ext cx="2224500" cy="807600"/>
          </a:xfrm>
          <a:prstGeom prst="wedgeRectCallout">
            <a:avLst>
              <a:gd name="adj1" fmla="val 111571"/>
              <a:gd name="adj2" fmla="val 29386"/>
            </a:avLst>
          </a:prstGeom>
          <a:solidFill>
            <a:srgbClr val="B6D7A8"/>
          </a:solidFill>
          <a:ln>
            <a:noFill/>
          </a:ln>
          <a:effectLst>
            <a:outerShdw blurRad="57150" dist="19050" dir="5400000" algn="bl" rotWithShape="0">
              <a:srgbClr val="000000">
                <a:alpha val="49803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Does this expression evaluate to a Boolean?</a:t>
            </a: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10" name="Google Shape;710;p69"/>
          <p:cNvSpPr/>
          <p:nvPr/>
        </p:nvSpPr>
        <p:spPr>
          <a:xfrm>
            <a:off x="544069" y="5750608"/>
            <a:ext cx="2224500" cy="807600"/>
          </a:xfrm>
          <a:prstGeom prst="wedgeRectCallout">
            <a:avLst>
              <a:gd name="adj1" fmla="val 90173"/>
              <a:gd name="adj2" fmla="val -5495"/>
            </a:avLst>
          </a:prstGeom>
          <a:solidFill>
            <a:srgbClr val="B6D7A8"/>
          </a:solidFill>
          <a:ln>
            <a:noFill/>
          </a:ln>
          <a:effectLst>
            <a:outerShdw blurRad="57150" dist="19050" dir="5400000" algn="bl" rotWithShape="0">
              <a:srgbClr val="000000">
                <a:alpha val="49803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Is the variable “x” defined at this point?</a:t>
            </a:r>
            <a:endParaRPr sz="1400" b="0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89" grpId="0" animBg="1"/>
      <p:bldP spid="690" grpId="0" animBg="1"/>
      <p:bldP spid="691" grpId="0" animBg="1"/>
      <p:bldP spid="692" grpId="0" animBg="1"/>
      <p:bldP spid="693" grpId="0" animBg="1"/>
      <p:bldP spid="694" grpId="0" animBg="1"/>
      <p:bldP spid="695" grpId="0" animBg="1"/>
      <p:bldP spid="696" grpId="0" animBg="1"/>
      <p:bldP spid="703" grpId="0"/>
      <p:bldP spid="704" grpId="0"/>
      <p:bldP spid="705" grpId="0"/>
      <p:bldP spid="706" grpId="0"/>
      <p:bldP spid="707" grpId="0"/>
      <p:bldP spid="708" grpId="0"/>
      <p:bldP spid="709" grpId="0" animBg="1"/>
      <p:bldP spid="710" grpId="0" animBg="1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" name="Google Shape;716;p70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Optimization</a:t>
            </a:r>
            <a:endParaRPr/>
          </a:p>
        </p:txBody>
      </p:sp>
      <p:sp>
        <p:nvSpPr>
          <p:cNvPr id="717" name="Google Shape;717;p70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Code improvement: change correct code into semantically equivalent but “better” code</a:t>
            </a:r>
            <a:endParaRPr dirty="0"/>
          </a:p>
          <a:p>
            <a:pPr marL="640080" lvl="1" indent="-12979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None/>
            </a:pPr>
            <a:endParaRPr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Example: If something is computed every iteration of a while loop, the compiler could yank that computation out and compute it just once before entering the loop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Here, “better” means faster</a:t>
            </a:r>
            <a:endParaRPr dirty="0"/>
          </a:p>
          <a:p>
            <a:pPr marL="640080" lvl="1" indent="-12979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None/>
            </a:pPr>
            <a:endParaRPr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But requires caution: what if the value changes on each iteration of the loop?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“Semantically equivalent” means user sees same outcome</a:t>
            </a: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</p:txBody>
      </p:sp>
      <p:sp>
        <p:nvSpPr>
          <p:cNvPr id="718" name="Google Shape;718;p70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43</a:t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4" name="Google Shape;724;p71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Code Generation</a:t>
            </a:r>
            <a:endParaRPr/>
          </a:p>
        </p:txBody>
      </p:sp>
      <p:sp>
        <p:nvSpPr>
          <p:cNvPr id="725" name="Google Shape;725;p71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One way to think of compiler is converting from string in source language to → its actual, abstract “meaning”</a:t>
            </a:r>
          </a:p>
          <a:p>
            <a:pPr marL="804672" lvl="1" indent="-347472">
              <a:spcBef>
                <a:spcPts val="440"/>
              </a:spcBef>
              <a:buSzPts val="2080"/>
              <a:buFont typeface="Noto Sans Symbols"/>
              <a:buChar char="❖"/>
            </a:pPr>
            <a:endParaRPr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Code generation is converting that “meaning” into a string in the destination language</a:t>
            </a:r>
          </a:p>
          <a:p>
            <a:pPr marL="804672" lvl="1" indent="-347472">
              <a:spcBef>
                <a:spcPts val="440"/>
              </a:spcBef>
              <a:buSzPts val="2080"/>
              <a:buFont typeface="Noto Sans Symbols"/>
              <a:buChar char="❖"/>
            </a:pPr>
            <a:endParaRPr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At its core, all that the code generation phase does is read through the Abstract Syntax Tree and print a set of statements depending on the AST node</a:t>
            </a:r>
          </a:p>
          <a:p>
            <a:pPr marL="804672" lvl="1" indent="-347472">
              <a:spcBef>
                <a:spcPts val="440"/>
              </a:spcBef>
              <a:buSzPts val="2080"/>
              <a:buFont typeface="Noto Sans Symbols"/>
              <a:buChar char="❖"/>
            </a:pPr>
            <a:endParaRPr lang="en-US"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More on code generation next week!</a:t>
            </a:r>
            <a:endParaRPr dirty="0"/>
          </a:p>
        </p:txBody>
      </p:sp>
      <p:sp>
        <p:nvSpPr>
          <p:cNvPr id="726" name="Google Shape;726;p71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44</a:t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4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dirty="0"/>
              <a:t>Lecture Outline</a:t>
            </a:r>
            <a:endParaRPr dirty="0"/>
          </a:p>
        </p:txBody>
      </p:sp>
      <p:sp>
        <p:nvSpPr>
          <p:cNvPr id="42" name="Google Shape;42;p4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>
                <a:solidFill>
                  <a:schemeClr val="tx1"/>
                </a:solidFill>
              </a:rPr>
              <a:t>Meeting with a Professor</a:t>
            </a:r>
          </a:p>
          <a:p>
            <a:pPr marL="640080" lvl="1" indent="-283464"/>
            <a:r>
              <a:rPr lang="en-US" dirty="0">
                <a:solidFill>
                  <a:schemeClr val="tx1"/>
                </a:solidFill>
              </a:rPr>
              <a:t>How to Connect with Professors</a:t>
            </a:r>
          </a:p>
          <a:p>
            <a:pPr marL="640080" lvl="1" indent="-283464"/>
            <a:r>
              <a:rPr lang="en-US" dirty="0">
                <a:solidFill>
                  <a:schemeClr val="tx1"/>
                </a:solidFill>
              </a:rPr>
              <a:t>How Connection with Professors Benefit Us</a:t>
            </a:r>
          </a:p>
          <a:p>
            <a:pPr marL="0" lvl="0" indent="0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endParaRPr dirty="0">
              <a:solidFill>
                <a:schemeClr val="tx1"/>
              </a:solidFill>
            </a:endParaRPr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>
                <a:solidFill>
                  <a:schemeClr val="tx1"/>
                </a:solidFill>
              </a:rPr>
              <a:t>Introduction to Compilers</a:t>
            </a:r>
            <a:endParaRPr dirty="0">
              <a:solidFill>
                <a:schemeClr val="tx1"/>
              </a:solidFill>
            </a:endParaRPr>
          </a:p>
          <a:p>
            <a:pPr marL="640080" lvl="1" indent="-283464"/>
            <a:r>
              <a:rPr lang="en-US" dirty="0">
                <a:solidFill>
                  <a:schemeClr val="tx1"/>
                </a:solidFill>
              </a:rPr>
              <a:t>Scanner: Process of Tokenizing an Input File</a:t>
            </a:r>
          </a:p>
          <a:p>
            <a:pPr marL="640080" lvl="1" indent="-283464"/>
            <a:r>
              <a:rPr lang="en-US" dirty="0">
                <a:solidFill>
                  <a:schemeClr val="tx1"/>
                </a:solidFill>
              </a:rPr>
              <a:t>Parser: Making Meaning From Tokens Through ASTs</a:t>
            </a:r>
          </a:p>
          <a:p>
            <a:pPr marL="640080" lvl="1" indent="-283464"/>
            <a:r>
              <a:rPr lang="en-US" dirty="0">
                <a:solidFill>
                  <a:schemeClr val="tx1"/>
                </a:solidFill>
              </a:rPr>
              <a:t>Type Checking, Optimization, and Code Generation</a:t>
            </a:r>
            <a:endParaRPr dirty="0">
              <a:solidFill>
                <a:schemeClr val="tx1"/>
              </a:solidFill>
            </a:endParaRPr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>
              <a:solidFill>
                <a:schemeClr val="tx1"/>
              </a:solidFill>
            </a:endParaRPr>
          </a:p>
          <a:p>
            <a:pPr marL="347472" lvl="0" indent="-347472"/>
            <a:r>
              <a:rPr lang="en-US" b="1" dirty="0">
                <a:solidFill>
                  <a:srgbClr val="4B2A85"/>
                </a:solidFill>
              </a:rPr>
              <a:t>Project 7 Overview</a:t>
            </a:r>
          </a:p>
          <a:p>
            <a:pPr marL="640080" lvl="1" indent="-283464"/>
            <a:r>
              <a:rPr lang="en-US" b="1" dirty="0">
                <a:solidFill>
                  <a:srgbClr val="4B2A85"/>
                </a:solidFill>
              </a:rPr>
              <a:t>Midterm Corrections, Professor Meeting Report</a:t>
            </a:r>
          </a:p>
        </p:txBody>
      </p:sp>
      <p:sp>
        <p:nvSpPr>
          <p:cNvPr id="43" name="Google Shape;43;p4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45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479840350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6" name="Google Shape;746;p74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dirty="0"/>
              <a:t>Project 7 Overview</a:t>
            </a:r>
            <a:endParaRPr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47" name="Google Shape;747;p74"/>
              <p:cNvSpPr txBox="1">
                <a:spLocks noGrp="1"/>
              </p:cNvSpPr>
              <p:nvPr>
                <p:ph type="body" idx="1"/>
              </p:nvPr>
            </p:nvSpPr>
            <p:spPr>
              <a:xfrm>
                <a:off x="396875" y="1362075"/>
                <a:ext cx="8504057" cy="497205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347472" lvl="0" indent="-347472" algn="l" rtl="0">
                  <a:lnSpc>
                    <a:spcPct val="110000"/>
                  </a:lnSpc>
                  <a:spcBef>
                    <a:spcPts val="440"/>
                  </a:spcBef>
                  <a:spcAft>
                    <a:spcPts val="0"/>
                  </a:spcAft>
                  <a:buSzPts val="2080"/>
                  <a:buFont typeface="Noto Sans Symbols"/>
                  <a:buChar char="❖"/>
                </a:pPr>
                <a:r>
                  <a:rPr lang="en-US" dirty="0"/>
                  <a:t>Part I: Midterm Corrections</a:t>
                </a:r>
              </a:p>
              <a:p>
                <a:pPr marL="640080" lvl="1" indent="-283464"/>
                <a:r>
                  <a:rPr lang="en-US" dirty="0"/>
                  <a:t>Due next Thursday (5/18) at 11:59pm (</a:t>
                </a:r>
                <a:r>
                  <a:rPr lang="en-US" b="1" dirty="0"/>
                  <a:t>no late days</a:t>
                </a:r>
                <a:r>
                  <a:rPr lang="en-US" dirty="0"/>
                  <a:t> can be used on midterm corrections)</a:t>
                </a:r>
              </a:p>
              <a:p>
                <a:pPr marL="640080" lvl="1" indent="-283464"/>
                <a:r>
                  <a:rPr lang="en-US" dirty="0"/>
                  <a:t>Open-notes, open-tools</a:t>
                </a:r>
              </a:p>
              <a:p>
                <a:pPr marL="640080" lvl="1" indent="-283464"/>
                <a:r>
                  <a:rPr lang="en-US" dirty="0"/>
                  <a:t>Only need to redo the problems that you missed</a:t>
                </a:r>
              </a:p>
              <a:p>
                <a:pPr marL="640080" lvl="1" indent="-283464"/>
                <a:r>
                  <a:rPr lang="en-US" dirty="0"/>
                  <a:t>50% of the points you earn back from midterm corrections will be added to your original midterm score</a:t>
                </a:r>
              </a:p>
              <a:p>
                <a:pPr marL="640080" lvl="1" indent="-283464"/>
                <a:r>
                  <a:rPr lang="en-US" dirty="0"/>
                  <a:t>You can calculate your new midterm score using this formula:</a:t>
                </a:r>
                <a:endParaRPr lang="en-US" b="0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800" i="1">
                          <a:latin typeface="Cambria Math" panose="02040503050406030204" pitchFamily="18" charset="0"/>
                        </a:rPr>
                        <m:t>𝑂𝑟𝑖𝑔𝑖𝑛𝑎𝑙</m:t>
                      </m:r>
                      <m:r>
                        <a:rPr lang="en-US" sz="1800" i="1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1800" i="1">
                          <a:latin typeface="Cambria Math" panose="02040503050406030204" pitchFamily="18" charset="0"/>
                        </a:rPr>
                        <m:t>𝑀𝑖𝑑𝑡𝑒𝑟𝑚</m:t>
                      </m:r>
                      <m:r>
                        <a:rPr lang="en-US" sz="1800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1800" b="0" i="1" smtClean="0">
                          <a:latin typeface="Cambria Math" panose="02040503050406030204" pitchFamily="18" charset="0"/>
                        </a:rPr>
                        <m:t>𝑆𝑐𝑜𝑟𝑒</m:t>
                      </m:r>
                      <m:r>
                        <a:rPr lang="en-US" sz="1800" i="1"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en-US" sz="18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800" b="0" i="1" smtClean="0">
                              <a:latin typeface="Cambria Math" panose="02040503050406030204" pitchFamily="18" charset="0"/>
                            </a:rPr>
                            <m:t>𝑁𝑒𝑤</m:t>
                          </m:r>
                          <m:r>
                            <a:rPr lang="en-US" sz="18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1800" i="1">
                              <a:latin typeface="Cambria Math" panose="02040503050406030204" pitchFamily="18" charset="0"/>
                            </a:rPr>
                            <m:t>𝑀𝑖𝑑𝑡𝑒𝑟</m:t>
                          </m:r>
                          <m:r>
                            <a:rPr lang="en-US" sz="1800" b="0" i="1" smtClean="0">
                              <a:latin typeface="Cambria Math" panose="02040503050406030204" pitchFamily="18" charset="0"/>
                            </a:rPr>
                            <m:t>𝑚</m:t>
                          </m:r>
                          <m:r>
                            <a:rPr lang="en-US" sz="18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1800" b="0" i="1" smtClean="0">
                              <a:latin typeface="Cambria Math" panose="02040503050406030204" pitchFamily="18" charset="0"/>
                            </a:rPr>
                            <m:t>𝑆𝑐𝑜𝑟𝑒</m:t>
                          </m:r>
                          <m:r>
                            <a:rPr lang="en-US" sz="1800" i="1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1800" b="0" i="1" smtClean="0">
                              <a:latin typeface="Cambria Math" panose="02040503050406030204" pitchFamily="18" charset="0"/>
                            </a:rPr>
                            <m:t>𝑂𝑟𝑖𝑔𝑖𝑛𝑎𝑙</m:t>
                          </m:r>
                          <m:r>
                            <a:rPr lang="en-US" sz="18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1800" i="1">
                              <a:latin typeface="Cambria Math" panose="02040503050406030204" pitchFamily="18" charset="0"/>
                            </a:rPr>
                            <m:t>𝑀𝑖𝑑𝑡𝑒𝑟𝑚</m:t>
                          </m:r>
                          <m:r>
                            <a:rPr lang="en-US" sz="1800" i="1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1800" i="1">
                              <a:latin typeface="Cambria Math" panose="02040503050406030204" pitchFamily="18" charset="0"/>
                            </a:rPr>
                            <m:t>𝑆𝑐𝑜𝑟𝑒</m:t>
                          </m:r>
                        </m:num>
                        <m:den>
                          <m:r>
                            <a:rPr lang="en-US" sz="1800" i="1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en-US" dirty="0"/>
              </a:p>
              <a:p>
                <a:pPr marL="347472" lvl="0" indent="-347472"/>
                <a:r>
                  <a:rPr lang="en-US" dirty="0"/>
                  <a:t>Part II: Professor Meeting Report</a:t>
                </a:r>
              </a:p>
              <a:p>
                <a:pPr marL="640080" lvl="1" indent="-283464"/>
                <a:r>
                  <a:rPr lang="en-US" dirty="0"/>
                  <a:t>Due in two weeks on 5/25 at 11:59pm</a:t>
                </a:r>
              </a:p>
              <a:p>
                <a:pPr marL="640080" lvl="1" indent="-283464"/>
                <a:r>
                  <a:rPr lang="en-US" dirty="0"/>
                  <a:t>Schedule the meeting as early as possible</a:t>
                </a:r>
              </a:p>
            </p:txBody>
          </p:sp>
        </mc:Choice>
        <mc:Fallback xmlns="">
          <p:sp>
            <p:nvSpPr>
              <p:cNvPr id="747" name="Google Shape;747;p74"/>
              <p:cNvSpPr txBox="1"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xfrm>
                <a:off x="396875" y="1362075"/>
                <a:ext cx="8504057" cy="4972050"/>
              </a:xfrm>
              <a:prstGeom prst="rect">
                <a:avLst/>
              </a:prstGeom>
              <a:blipFill>
                <a:blip r:embed="rId3"/>
                <a:stretch>
                  <a:fillRect l="-1045" r="-448" b="-2296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48" name="Google Shape;748;p74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46</a:t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5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dirty="0"/>
              <a:t>Project 7, Part I: Midterm Corrections</a:t>
            </a:r>
            <a:endParaRPr dirty="0"/>
          </a:p>
        </p:txBody>
      </p:sp>
      <p:sp>
        <p:nvSpPr>
          <p:cNvPr id="49" name="Google Shape;49;p5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511151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/>
            <a:r>
              <a:rPr lang="en-US" dirty="0"/>
              <a:t>Review feedback from the course staff, celebrate the questions you got right, reflect on which areas you can continue to grow in</a:t>
            </a:r>
          </a:p>
          <a:p>
            <a:pPr marL="347472" lvl="0" indent="-347472"/>
            <a:endParaRPr lang="en-US" dirty="0"/>
          </a:p>
          <a:p>
            <a:pPr marL="347472" lvl="0" indent="-347472"/>
            <a:r>
              <a:rPr lang="en-US" dirty="0"/>
              <a:t>If you think a problem was graded incorrectly, feel free to submit a regrade request on </a:t>
            </a:r>
            <a:r>
              <a:rPr lang="en-US" dirty="0" err="1"/>
              <a:t>Gradescope</a:t>
            </a:r>
            <a:endParaRPr lang="en-US" dirty="0"/>
          </a:p>
          <a:p>
            <a:pPr marL="804672" lvl="1" indent="-347472"/>
            <a:r>
              <a:rPr lang="en-US" dirty="0"/>
              <a:t>Don’t be afraid to challenge our grading</a:t>
            </a:r>
          </a:p>
          <a:p>
            <a:pPr marL="804672" lvl="1" indent="-347472"/>
            <a:r>
              <a:rPr lang="en-US" dirty="0"/>
              <a:t>This is a great learning opportunity for us all</a:t>
            </a:r>
          </a:p>
          <a:p>
            <a:pPr marL="347472" lvl="0" indent="-347472"/>
            <a:endParaRPr lang="en-US" dirty="0"/>
          </a:p>
          <a:p>
            <a:pPr marL="347472" lvl="0" indent="-347472"/>
            <a:r>
              <a:rPr lang="en-US" dirty="0"/>
              <a:t>You can earn up to 50% of the points back that you missed on the midterm</a:t>
            </a:r>
          </a:p>
        </p:txBody>
      </p:sp>
      <p:sp>
        <p:nvSpPr>
          <p:cNvPr id="50" name="Google Shape;50;p5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47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3992040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6" name="Google Shape;746;p74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dirty="0"/>
              <a:t>Post-Lecture 14 Reminders</a:t>
            </a:r>
            <a:endParaRPr dirty="0"/>
          </a:p>
        </p:txBody>
      </p:sp>
      <p:sp>
        <p:nvSpPr>
          <p:cNvPr id="747" name="Google Shape;747;p74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405982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b="1" dirty="0"/>
              <a:t>Project 6: Mock Exam Problem &amp; Building a Computer due tonight (5/11) at 11:59pm</a:t>
            </a:r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endParaRPr lang="en-US"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Project 7, Part I: Midterm Corrections due next Thursday (5/18) at 11:59pm</a:t>
            </a:r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i="1" dirty="0"/>
              <a:t>* No late days may be used on midterm corrections</a:t>
            </a:r>
          </a:p>
          <a:p>
            <a:pPr marL="182880" indent="-283464">
              <a:spcBef>
                <a:spcPts val="24"/>
              </a:spcBef>
              <a:buSzPts val="2420"/>
              <a:buChar char="▪"/>
            </a:pPr>
            <a:endParaRPr lang="en-US" dirty="0"/>
          </a:p>
          <a:p>
            <a:pPr marL="347472" lvl="0" indent="-347472"/>
            <a:r>
              <a:rPr lang="en-US" dirty="0" err="1"/>
              <a:t>Anam</a:t>
            </a:r>
            <a:r>
              <a:rPr lang="en-US" dirty="0"/>
              <a:t> has office hours after class in CSE2 121</a:t>
            </a:r>
            <a:endParaRPr lang="en-US" dirty="0">
              <a:solidFill>
                <a:schemeClr val="tx1"/>
              </a:solidFill>
            </a:endParaRPr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Feel free to post your questions on the Ed board as well</a:t>
            </a:r>
          </a:p>
        </p:txBody>
      </p:sp>
      <p:sp>
        <p:nvSpPr>
          <p:cNvPr id="748" name="Google Shape;748;p74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48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441785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4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dirty="0"/>
              <a:t>Discussion on Professor Meeting</a:t>
            </a:r>
            <a:endParaRPr dirty="0"/>
          </a:p>
        </p:txBody>
      </p:sp>
      <p:sp>
        <p:nvSpPr>
          <p:cNvPr id="42" name="Google Shape;42;p4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indent="0">
              <a:buNone/>
            </a:pPr>
            <a:r>
              <a:rPr lang="en-US" dirty="0"/>
              <a:t>Take some time to think about and discuss these questions:</a:t>
            </a:r>
          </a:p>
          <a:p>
            <a:pPr marL="0" lvl="0" indent="0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endParaRPr lang="en-US" dirty="0">
              <a:solidFill>
                <a:schemeClr val="tx1"/>
              </a:solidFill>
            </a:endParaRPr>
          </a:p>
          <a:p>
            <a:pPr marL="347472" lvl="0" indent="-347472"/>
            <a:r>
              <a:rPr lang="en-US" dirty="0"/>
              <a:t>Which professors are you thinking about reaching out to? Why did you choose them?</a:t>
            </a:r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endParaRPr lang="en-US" dirty="0">
              <a:solidFill>
                <a:schemeClr val="tx1"/>
              </a:solidFill>
            </a:endParaRPr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>
                <a:solidFill>
                  <a:schemeClr val="tx1"/>
                </a:solidFill>
              </a:rPr>
              <a:t>How can you specifically benefit from connecting with professors? In your academics? Career? Personal life?</a:t>
            </a:r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endParaRPr lang="en-US" dirty="0">
              <a:solidFill>
                <a:schemeClr val="tx1"/>
              </a:solidFill>
            </a:endParaRPr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>
                <a:solidFill>
                  <a:schemeClr val="tx1"/>
                </a:solidFill>
              </a:rPr>
              <a:t>What questions might you ask a professor if you had an upcoming meeting scheduled with one?</a:t>
            </a:r>
          </a:p>
        </p:txBody>
      </p:sp>
      <p:sp>
        <p:nvSpPr>
          <p:cNvPr id="43" name="Google Shape;43;p4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5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3531388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4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dirty="0"/>
              <a:t>Lecture Outline</a:t>
            </a:r>
            <a:endParaRPr dirty="0"/>
          </a:p>
        </p:txBody>
      </p:sp>
      <p:sp>
        <p:nvSpPr>
          <p:cNvPr id="42" name="Google Shape;42;p4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>
                <a:solidFill>
                  <a:schemeClr val="tx1"/>
                </a:solidFill>
              </a:rPr>
              <a:t>Meeting with a Professor</a:t>
            </a:r>
          </a:p>
          <a:p>
            <a:pPr marL="640080" lvl="1" indent="-283464"/>
            <a:r>
              <a:rPr lang="en-US" dirty="0">
                <a:solidFill>
                  <a:schemeClr val="tx1"/>
                </a:solidFill>
              </a:rPr>
              <a:t>How to Connect with Professors</a:t>
            </a:r>
          </a:p>
          <a:p>
            <a:pPr marL="640080" lvl="1" indent="-283464"/>
            <a:r>
              <a:rPr lang="en-US" dirty="0">
                <a:solidFill>
                  <a:schemeClr val="tx1"/>
                </a:solidFill>
              </a:rPr>
              <a:t>How Connection with Professors Benefit Us</a:t>
            </a:r>
          </a:p>
          <a:p>
            <a:pPr marL="0" lvl="0" indent="0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endParaRPr dirty="0">
              <a:solidFill>
                <a:schemeClr val="tx1"/>
              </a:solidFill>
            </a:endParaRPr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b="1" dirty="0">
                <a:solidFill>
                  <a:srgbClr val="4B2A85"/>
                </a:solidFill>
              </a:rPr>
              <a:t>Exploring the Compiler Phases</a:t>
            </a:r>
          </a:p>
          <a:p>
            <a:pPr marL="640080" lvl="1" indent="-283464"/>
            <a:r>
              <a:rPr lang="en-US" b="1" dirty="0">
                <a:solidFill>
                  <a:srgbClr val="4B2A85"/>
                </a:solidFill>
              </a:rPr>
              <a:t>Scanner: Process of Tokenizing an Input File</a:t>
            </a:r>
          </a:p>
          <a:p>
            <a:pPr marL="640080" lvl="1" indent="-283464"/>
            <a:r>
              <a:rPr lang="en-US" dirty="0">
                <a:solidFill>
                  <a:schemeClr val="tx1"/>
                </a:solidFill>
              </a:rPr>
              <a:t>Parser: Making Meaning From Tokens Through ASTs</a:t>
            </a:r>
          </a:p>
          <a:p>
            <a:pPr marL="640080" lvl="1" indent="-283464"/>
            <a:r>
              <a:rPr lang="en-US" dirty="0">
                <a:solidFill>
                  <a:schemeClr val="tx1"/>
                </a:solidFill>
              </a:rPr>
              <a:t>Type Checking, Optimization, and Code Generation</a:t>
            </a:r>
            <a:endParaRPr dirty="0">
              <a:solidFill>
                <a:schemeClr val="tx1"/>
              </a:solidFill>
            </a:endParaRPr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>
              <a:solidFill>
                <a:schemeClr val="tx1"/>
              </a:solidFill>
            </a:endParaRPr>
          </a:p>
          <a:p>
            <a:pPr marL="347472" lvl="0" indent="-347472"/>
            <a:r>
              <a:rPr lang="en-US" dirty="0">
                <a:solidFill>
                  <a:schemeClr val="tx1"/>
                </a:solidFill>
              </a:rPr>
              <a:t>Project 7 Overview</a:t>
            </a:r>
          </a:p>
          <a:p>
            <a:pPr marL="640080" lvl="1" indent="-283464"/>
            <a:r>
              <a:rPr lang="en-US" dirty="0">
                <a:solidFill>
                  <a:schemeClr val="tx1"/>
                </a:solidFill>
              </a:rPr>
              <a:t>Midterm Corrections, Professor Meeting Report</a:t>
            </a:r>
          </a:p>
        </p:txBody>
      </p:sp>
      <p:sp>
        <p:nvSpPr>
          <p:cNvPr id="43" name="Google Shape;43;p4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6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4052096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Google Shape;187;p9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6000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The Compiler: Goal</a:t>
            </a:r>
            <a:endParaRPr/>
          </a:p>
        </p:txBody>
      </p:sp>
      <p:sp>
        <p:nvSpPr>
          <p:cNvPr id="188" name="Google Shape;188;p9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/>
              <a:t>7</a:t>
            </a:fld>
            <a:endParaRPr/>
          </a:p>
        </p:txBody>
      </p:sp>
      <p:sp>
        <p:nvSpPr>
          <p:cNvPr id="189" name="Google Shape;189;p9"/>
          <p:cNvSpPr/>
          <p:nvPr/>
        </p:nvSpPr>
        <p:spPr>
          <a:xfrm>
            <a:off x="425024" y="1250649"/>
            <a:ext cx="3211799" cy="2029275"/>
          </a:xfrm>
          <a:prstGeom prst="rect">
            <a:avLst/>
          </a:prstGeom>
          <a:solidFill>
            <a:srgbClr val="EFEFEF"/>
          </a:solidFill>
          <a:ln>
            <a:noFill/>
          </a:ln>
          <a:effectLst>
            <a:outerShdw blurRad="57150" dist="19050" dir="5400000" algn="bl" rotWithShape="0">
              <a:srgbClr val="000000">
                <a:alpha val="49803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public int fact(int n) {</a:t>
            </a:r>
            <a:endParaRPr sz="1400" b="1" i="0" u="none" strike="noStrike" cap="none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if (n == 0) {</a:t>
            </a:r>
            <a:endParaRPr sz="1400" b="1" i="0" u="none" strike="noStrike" cap="none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 return 1;</a:t>
            </a:r>
            <a:endParaRPr sz="1400" b="1" i="0" u="none" strike="noStrike" cap="none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} else {</a:t>
            </a:r>
            <a:endParaRPr sz="1400" b="1" i="0" u="none" strike="noStrike" cap="none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 return n * fact(n - 1);</a:t>
            </a:r>
            <a:endParaRPr sz="1400" b="1" i="0" u="none" strike="noStrike" cap="none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}</a:t>
            </a:r>
            <a:endParaRPr sz="1400" b="1" i="0" u="none" strike="noStrike" cap="none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}</a:t>
            </a:r>
            <a:endParaRPr sz="1400" b="1" i="0" u="none" strike="noStrike" cap="none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lang="en-US"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High-Level Language</a:t>
            </a:r>
            <a:endParaRPr sz="13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0" name="Google Shape;190;p9"/>
          <p:cNvSpPr/>
          <p:nvPr/>
        </p:nvSpPr>
        <p:spPr>
          <a:xfrm>
            <a:off x="5763639" y="1846264"/>
            <a:ext cx="2877600" cy="1867897"/>
          </a:xfrm>
          <a:prstGeom prst="rect">
            <a:avLst/>
          </a:prstGeom>
          <a:solidFill>
            <a:srgbClr val="CFE2F3"/>
          </a:solidFill>
          <a:ln>
            <a:noFill/>
          </a:ln>
          <a:effectLst>
            <a:outerShdw blurRad="57150" dist="19050" dir="5400000" algn="bl" rotWithShape="0">
              <a:srgbClr val="000000">
                <a:alpha val="49803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(fact)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@R0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M=M+1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@R1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D=A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@ifbranch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D;JEQ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lang="en-US"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Assembly Language</a:t>
            </a:r>
            <a:endParaRPr sz="13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1" name="Google Shape;191;p9"/>
          <p:cNvSpPr/>
          <p:nvPr/>
        </p:nvSpPr>
        <p:spPr>
          <a:xfrm rot="10800000" flipH="1">
            <a:off x="1429625" y="4438920"/>
            <a:ext cx="1793700" cy="1793700"/>
          </a:xfrm>
          <a:prstGeom prst="bentArrow">
            <a:avLst>
              <a:gd name="adj1" fmla="val 29320"/>
              <a:gd name="adj2" fmla="val 25000"/>
              <a:gd name="adj3" fmla="val 25000"/>
              <a:gd name="adj4" fmla="val 43750"/>
            </a:avLst>
          </a:prstGeom>
          <a:solidFill>
            <a:srgbClr val="B7B7B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2" name="Google Shape;192;p9"/>
          <p:cNvSpPr/>
          <p:nvPr/>
        </p:nvSpPr>
        <p:spPr>
          <a:xfrm rot="5400000" flipH="1">
            <a:off x="5977350" y="4225220"/>
            <a:ext cx="1793700" cy="1793700"/>
          </a:xfrm>
          <a:prstGeom prst="bentArrow">
            <a:avLst>
              <a:gd name="adj1" fmla="val 29320"/>
              <a:gd name="adj2" fmla="val 25000"/>
              <a:gd name="adj3" fmla="val 25000"/>
              <a:gd name="adj4" fmla="val 43750"/>
            </a:avLst>
          </a:prstGeom>
          <a:solidFill>
            <a:srgbClr val="B7B7B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3" name="Google Shape;193;p9"/>
          <p:cNvSpPr/>
          <p:nvPr/>
        </p:nvSpPr>
        <p:spPr>
          <a:xfrm>
            <a:off x="3425025" y="5275595"/>
            <a:ext cx="2263200" cy="996000"/>
          </a:xfrm>
          <a:prstGeom prst="rect">
            <a:avLst/>
          </a:prstGeom>
          <a:solidFill>
            <a:srgbClr val="FCE5CD"/>
          </a:solidFill>
          <a:ln w="28575" cap="flat" cmpd="sng">
            <a:solidFill>
              <a:srgbClr val="B45F0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n-US" sz="2400" b="1" i="0" u="none" strike="noStrike" cap="none">
                <a:solidFill>
                  <a:srgbClr val="B45F06"/>
                </a:solidFill>
                <a:latin typeface="Calibri"/>
                <a:ea typeface="Calibri"/>
                <a:cs typeface="Calibri"/>
                <a:sym typeface="Calibri"/>
              </a:rPr>
              <a:t>Compiler</a:t>
            </a:r>
            <a:endParaRPr sz="2400" b="1" i="0" u="none" strike="noStrike" cap="none">
              <a:solidFill>
                <a:srgbClr val="B45F06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4" name="Google Shape;194;p9"/>
          <p:cNvSpPr txBox="1"/>
          <p:nvPr/>
        </p:nvSpPr>
        <p:spPr>
          <a:xfrm>
            <a:off x="425025" y="3282077"/>
            <a:ext cx="3211800" cy="618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Theory Definition:</a:t>
            </a:r>
            <a:r>
              <a:rPr lang="en-US" sz="14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a string, from the set of strings making up a language</a:t>
            </a:r>
            <a:endParaRPr sz="1400" b="0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5" name="Google Shape;195;p9"/>
          <p:cNvSpPr txBox="1"/>
          <p:nvPr/>
        </p:nvSpPr>
        <p:spPr>
          <a:xfrm>
            <a:off x="425025" y="3842027"/>
            <a:ext cx="3000000" cy="618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Practical Definition: </a:t>
            </a:r>
            <a:r>
              <a:rPr lang="en-US" sz="14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 file containing a bunch of characters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" grpId="0"/>
      <p:bldP spid="19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Google Shape;201;p54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6000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The Compiler: Implementation</a:t>
            </a:r>
            <a:endParaRPr/>
          </a:p>
        </p:txBody>
      </p:sp>
      <p:sp>
        <p:nvSpPr>
          <p:cNvPr id="202" name="Google Shape;202;p54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/>
              <a:t>8</a:t>
            </a:fld>
            <a:endParaRPr/>
          </a:p>
        </p:txBody>
      </p:sp>
      <p:sp>
        <p:nvSpPr>
          <p:cNvPr id="203" name="Google Shape;203;p54"/>
          <p:cNvSpPr/>
          <p:nvPr/>
        </p:nvSpPr>
        <p:spPr>
          <a:xfrm rot="10800000" flipH="1">
            <a:off x="425025" y="3470650"/>
            <a:ext cx="485400" cy="1104600"/>
          </a:xfrm>
          <a:prstGeom prst="bentArrow">
            <a:avLst>
              <a:gd name="adj1" fmla="val 41976"/>
              <a:gd name="adj2" fmla="val 33019"/>
              <a:gd name="adj3" fmla="val 25000"/>
              <a:gd name="adj4" fmla="val 43750"/>
            </a:avLst>
          </a:prstGeom>
          <a:solidFill>
            <a:srgbClr val="B7B7B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4" name="Google Shape;204;p54"/>
          <p:cNvSpPr/>
          <p:nvPr/>
        </p:nvSpPr>
        <p:spPr>
          <a:xfrm>
            <a:off x="1288638" y="4040950"/>
            <a:ext cx="1174800" cy="659700"/>
          </a:xfrm>
          <a:prstGeom prst="rect">
            <a:avLst/>
          </a:prstGeom>
          <a:solidFill>
            <a:srgbClr val="FCE5CD"/>
          </a:solidFill>
          <a:ln w="28575" cap="flat" cmpd="sng">
            <a:solidFill>
              <a:srgbClr val="B45F0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1" i="0" u="none" strike="noStrike" cap="none">
                <a:solidFill>
                  <a:srgbClr val="B45F06"/>
                </a:solidFill>
                <a:latin typeface="Calibri"/>
                <a:ea typeface="Calibri"/>
                <a:cs typeface="Calibri"/>
                <a:sym typeface="Calibri"/>
              </a:rPr>
              <a:t>Scanner</a:t>
            </a:r>
            <a:endParaRPr sz="1800" b="1" i="0" u="none" strike="noStrike" cap="none">
              <a:solidFill>
                <a:srgbClr val="B45F06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5" name="Google Shape;205;p54"/>
          <p:cNvSpPr/>
          <p:nvPr/>
        </p:nvSpPr>
        <p:spPr>
          <a:xfrm>
            <a:off x="2630630" y="4040950"/>
            <a:ext cx="1174800" cy="659700"/>
          </a:xfrm>
          <a:prstGeom prst="rect">
            <a:avLst/>
          </a:prstGeom>
          <a:solidFill>
            <a:srgbClr val="FCE5CD"/>
          </a:solidFill>
          <a:ln w="28575" cap="flat" cmpd="sng">
            <a:solidFill>
              <a:srgbClr val="B45F0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1" i="0" u="none" strike="noStrike" cap="none">
                <a:solidFill>
                  <a:srgbClr val="B45F06"/>
                </a:solidFill>
                <a:latin typeface="Calibri"/>
                <a:ea typeface="Calibri"/>
                <a:cs typeface="Calibri"/>
                <a:sym typeface="Calibri"/>
              </a:rPr>
              <a:t>Parser</a:t>
            </a:r>
            <a:endParaRPr sz="1800" b="1" i="0" u="none" strike="noStrike" cap="none">
              <a:solidFill>
                <a:srgbClr val="B45F06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6" name="Google Shape;206;p54"/>
          <p:cNvSpPr/>
          <p:nvPr/>
        </p:nvSpPr>
        <p:spPr>
          <a:xfrm>
            <a:off x="3972622" y="4040950"/>
            <a:ext cx="1174800" cy="659700"/>
          </a:xfrm>
          <a:prstGeom prst="rect">
            <a:avLst/>
          </a:prstGeom>
          <a:solidFill>
            <a:srgbClr val="FCE5CD"/>
          </a:solidFill>
          <a:ln w="28575" cap="flat" cmpd="sng">
            <a:solidFill>
              <a:srgbClr val="B45F0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1" i="0" u="none" strike="noStrike" cap="none">
                <a:solidFill>
                  <a:srgbClr val="B45F06"/>
                </a:solidFill>
                <a:latin typeface="Calibri"/>
                <a:ea typeface="Calibri"/>
                <a:cs typeface="Calibri"/>
                <a:sym typeface="Calibri"/>
              </a:rPr>
              <a:t>Type Checker</a:t>
            </a:r>
            <a:endParaRPr sz="1800" b="1" i="0" u="none" strike="noStrike" cap="none">
              <a:solidFill>
                <a:srgbClr val="B45F06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7" name="Google Shape;207;p54"/>
          <p:cNvSpPr/>
          <p:nvPr/>
        </p:nvSpPr>
        <p:spPr>
          <a:xfrm>
            <a:off x="5314614" y="4040950"/>
            <a:ext cx="1174800" cy="659700"/>
          </a:xfrm>
          <a:prstGeom prst="rect">
            <a:avLst/>
          </a:prstGeom>
          <a:solidFill>
            <a:srgbClr val="FCE5CD"/>
          </a:solidFill>
          <a:ln w="28575" cap="flat" cmpd="sng">
            <a:solidFill>
              <a:srgbClr val="B45F0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1" i="0" u="none" strike="noStrike" cap="none">
                <a:solidFill>
                  <a:srgbClr val="B45F06"/>
                </a:solidFill>
                <a:latin typeface="Calibri"/>
                <a:ea typeface="Calibri"/>
                <a:cs typeface="Calibri"/>
                <a:sym typeface="Calibri"/>
              </a:rPr>
              <a:t>Optimizer</a:t>
            </a:r>
            <a:endParaRPr sz="1800" b="1" i="0" u="none" strike="noStrike" cap="none">
              <a:solidFill>
                <a:srgbClr val="B45F06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8" name="Google Shape;208;p54"/>
          <p:cNvSpPr/>
          <p:nvPr/>
        </p:nvSpPr>
        <p:spPr>
          <a:xfrm>
            <a:off x="6656606" y="4040950"/>
            <a:ext cx="1174800" cy="659700"/>
          </a:xfrm>
          <a:prstGeom prst="rect">
            <a:avLst/>
          </a:prstGeom>
          <a:solidFill>
            <a:srgbClr val="FCE5CD"/>
          </a:solidFill>
          <a:ln w="28575" cap="flat" cmpd="sng">
            <a:solidFill>
              <a:srgbClr val="B45F0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1" i="0" u="none" strike="noStrike" cap="none">
                <a:solidFill>
                  <a:srgbClr val="B45F06"/>
                </a:solidFill>
                <a:latin typeface="Calibri"/>
                <a:ea typeface="Calibri"/>
                <a:cs typeface="Calibri"/>
                <a:sym typeface="Calibri"/>
              </a:rPr>
              <a:t>Code Generator</a:t>
            </a:r>
            <a:endParaRPr sz="1800" b="1" i="0" u="none" strike="noStrike" cap="none">
              <a:solidFill>
                <a:srgbClr val="B45F06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9" name="Google Shape;209;p54"/>
          <p:cNvSpPr/>
          <p:nvPr/>
        </p:nvSpPr>
        <p:spPr>
          <a:xfrm rot="5400000" flipH="1">
            <a:off x="7897525" y="3656650"/>
            <a:ext cx="1065600" cy="519000"/>
          </a:xfrm>
          <a:prstGeom prst="bentArrow">
            <a:avLst>
              <a:gd name="adj1" fmla="val 37432"/>
              <a:gd name="adj2" fmla="val 33019"/>
              <a:gd name="adj3" fmla="val 25000"/>
              <a:gd name="adj4" fmla="val 43750"/>
            </a:avLst>
          </a:prstGeom>
          <a:solidFill>
            <a:srgbClr val="B7B7B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210" name="Google Shape;210;p54"/>
          <p:cNvGrpSpPr/>
          <p:nvPr/>
        </p:nvGrpSpPr>
        <p:grpSpPr>
          <a:xfrm>
            <a:off x="425024" y="5303775"/>
            <a:ext cx="1896101" cy="1253100"/>
            <a:chOff x="114749" y="5313500"/>
            <a:chExt cx="1896101" cy="1253100"/>
          </a:xfrm>
        </p:grpSpPr>
        <p:sp>
          <p:nvSpPr>
            <p:cNvPr id="211" name="Google Shape;211;p54"/>
            <p:cNvSpPr/>
            <p:nvPr/>
          </p:nvSpPr>
          <p:spPr>
            <a:xfrm>
              <a:off x="114749" y="5313500"/>
              <a:ext cx="1896101" cy="1253100"/>
            </a:xfrm>
            <a:prstGeom prst="wedgeRectCallout">
              <a:avLst>
                <a:gd name="adj1" fmla="val 26273"/>
                <a:gd name="adj2" fmla="val -93410"/>
              </a:avLst>
            </a:prstGeom>
            <a:solidFill>
              <a:srgbClr val="FCE5C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lang="en-US" sz="1400" b="0" i="0" u="none" strike="noStrike" cap="non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rPr>
                <a:t>Break string into discrete </a:t>
              </a:r>
              <a:r>
                <a:rPr lang="en-US" sz="1400" b="1" i="0" u="none" strike="noStrike" cap="non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rPr>
                <a:t>tokens</a:t>
              </a:r>
              <a:r>
                <a:rPr lang="en-US" sz="1400" b="0" i="0" u="none" strike="noStrike" cap="non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rPr>
                <a:t>:</a:t>
              </a:r>
              <a:endParaRPr sz="1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0" marR="0" lvl="0" indent="0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lang="en-US" sz="1400" b="0" i="0" u="none" strike="noStrike" cap="non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rPr>
                <a:t> </a:t>
              </a:r>
              <a:endParaRPr sz="1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0" marR="0" lvl="0" indent="0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lang="en-US" sz="1400" b="0" i="0" u="none" strike="noStrike" cap="non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rPr>
                <a:t>  etc.</a:t>
              </a:r>
              <a:endParaRPr sz="1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12" name="Google Shape;212;p54"/>
            <p:cNvSpPr/>
            <p:nvPr/>
          </p:nvSpPr>
          <p:spPr>
            <a:xfrm>
              <a:off x="225047" y="5886600"/>
              <a:ext cx="426642" cy="262200"/>
            </a:xfrm>
            <a:prstGeom prst="roundRect">
              <a:avLst>
                <a:gd name="adj" fmla="val 16667"/>
              </a:avLst>
            </a:prstGeom>
            <a:solidFill>
              <a:srgbClr val="45818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1" i="0" u="none" strike="noStrike" cap="none">
                  <a:solidFill>
                    <a:srgbClr val="FFFFFF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IF</a:t>
              </a:r>
              <a:endParaRPr sz="12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</p:txBody>
        </p:sp>
        <p:sp>
          <p:nvSpPr>
            <p:cNvPr id="213" name="Google Shape;213;p54"/>
            <p:cNvSpPr/>
            <p:nvPr/>
          </p:nvSpPr>
          <p:spPr>
            <a:xfrm>
              <a:off x="678597" y="5886600"/>
              <a:ext cx="364878" cy="262200"/>
            </a:xfrm>
            <a:prstGeom prst="roundRect">
              <a:avLst>
                <a:gd name="adj" fmla="val 16667"/>
              </a:avLst>
            </a:prstGeom>
            <a:solidFill>
              <a:srgbClr val="45818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1" i="0" u="none" strike="noStrike" cap="none">
                  <a:solidFill>
                    <a:srgbClr val="FFFFFF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(</a:t>
              </a:r>
              <a:endParaRPr sz="12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</p:txBody>
        </p:sp>
        <p:sp>
          <p:nvSpPr>
            <p:cNvPr id="214" name="Google Shape;214;p54"/>
            <p:cNvSpPr/>
            <p:nvPr/>
          </p:nvSpPr>
          <p:spPr>
            <a:xfrm>
              <a:off x="225047" y="6207500"/>
              <a:ext cx="543120" cy="262200"/>
            </a:xfrm>
            <a:prstGeom prst="roundRect">
              <a:avLst>
                <a:gd name="adj" fmla="val 16667"/>
              </a:avLst>
            </a:prstGeom>
            <a:solidFill>
              <a:srgbClr val="45818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1" i="0" u="none" strike="noStrike" cap="none">
                  <a:solidFill>
                    <a:srgbClr val="FFFFFF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==</a:t>
              </a:r>
              <a:endParaRPr sz="12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</p:txBody>
        </p:sp>
        <p:sp>
          <p:nvSpPr>
            <p:cNvPr id="215" name="Google Shape;215;p54"/>
            <p:cNvSpPr/>
            <p:nvPr/>
          </p:nvSpPr>
          <p:spPr>
            <a:xfrm>
              <a:off x="1076946" y="5886600"/>
              <a:ext cx="801925" cy="262200"/>
            </a:xfrm>
            <a:prstGeom prst="roundRect">
              <a:avLst>
                <a:gd name="adj" fmla="val 16667"/>
              </a:avLst>
            </a:prstGeom>
            <a:solidFill>
              <a:srgbClr val="45818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1" i="0" u="none" strike="noStrike" cap="none">
                  <a:solidFill>
                    <a:srgbClr val="FFFFFF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ID(n)</a:t>
              </a:r>
              <a:endParaRPr sz="12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</p:txBody>
        </p:sp>
        <p:sp>
          <p:nvSpPr>
            <p:cNvPr id="216" name="Google Shape;216;p54"/>
            <p:cNvSpPr/>
            <p:nvPr/>
          </p:nvSpPr>
          <p:spPr>
            <a:xfrm>
              <a:off x="778446" y="6207500"/>
              <a:ext cx="801925" cy="262200"/>
            </a:xfrm>
            <a:prstGeom prst="roundRect">
              <a:avLst>
                <a:gd name="adj" fmla="val 16667"/>
              </a:avLst>
            </a:prstGeom>
            <a:solidFill>
              <a:srgbClr val="45818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1" i="0" u="none" strike="noStrike" cap="none">
                  <a:solidFill>
                    <a:srgbClr val="FFFFFF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NUM(0)</a:t>
              </a:r>
              <a:endParaRPr sz="12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</p:txBody>
        </p:sp>
      </p:grpSp>
      <p:sp>
        <p:nvSpPr>
          <p:cNvPr id="217" name="Google Shape;217;p54"/>
          <p:cNvSpPr/>
          <p:nvPr/>
        </p:nvSpPr>
        <p:spPr>
          <a:xfrm>
            <a:off x="4307425" y="5303775"/>
            <a:ext cx="1228800" cy="1253100"/>
          </a:xfrm>
          <a:prstGeom prst="wedgeRectCallout">
            <a:avLst>
              <a:gd name="adj1" fmla="val -29787"/>
              <a:gd name="adj2" fmla="val -94184"/>
            </a:avLst>
          </a:prstGeom>
          <a:solidFill>
            <a:srgbClr val="FCE5C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Verify the syntax tree is </a:t>
            </a: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semantically correct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8" name="Google Shape;218;p54"/>
          <p:cNvSpPr/>
          <p:nvPr/>
        </p:nvSpPr>
        <p:spPr>
          <a:xfrm>
            <a:off x="5650225" y="5303775"/>
            <a:ext cx="1228800" cy="1253100"/>
          </a:xfrm>
          <a:prstGeom prst="wedgeRectCallout">
            <a:avLst>
              <a:gd name="adj1" fmla="val -30764"/>
              <a:gd name="adj2" fmla="val -92634"/>
            </a:avLst>
          </a:prstGeom>
          <a:solidFill>
            <a:srgbClr val="FCE5C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Rearrange the code to be </a:t>
            </a: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more efficient 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9" name="Google Shape;219;p54"/>
          <p:cNvSpPr/>
          <p:nvPr/>
        </p:nvSpPr>
        <p:spPr>
          <a:xfrm>
            <a:off x="6993025" y="5303775"/>
            <a:ext cx="1564200" cy="1253100"/>
          </a:xfrm>
          <a:prstGeom prst="wedgeRectCallout">
            <a:avLst>
              <a:gd name="adj1" fmla="val -31928"/>
              <a:gd name="adj2" fmla="val -93410"/>
            </a:avLst>
          </a:prstGeom>
          <a:solidFill>
            <a:srgbClr val="FCE5C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Convert the syntax tree to the </a:t>
            </a: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target language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220" name="Google Shape;220;p54"/>
          <p:cNvGrpSpPr/>
          <p:nvPr/>
        </p:nvGrpSpPr>
        <p:grpSpPr>
          <a:xfrm>
            <a:off x="2435125" y="5303775"/>
            <a:ext cx="1758300" cy="1253100"/>
            <a:chOff x="2435125" y="5303775"/>
            <a:chExt cx="1758300" cy="1253100"/>
          </a:xfrm>
        </p:grpSpPr>
        <p:sp>
          <p:nvSpPr>
            <p:cNvPr id="221" name="Google Shape;221;p54"/>
            <p:cNvSpPr/>
            <p:nvPr/>
          </p:nvSpPr>
          <p:spPr>
            <a:xfrm>
              <a:off x="2435125" y="5303775"/>
              <a:ext cx="1758300" cy="1253100"/>
            </a:xfrm>
            <a:prstGeom prst="wedgeRectCallout">
              <a:avLst>
                <a:gd name="adj1" fmla="val -6182"/>
                <a:gd name="adj2" fmla="val -94184"/>
              </a:avLst>
            </a:prstGeom>
            <a:solidFill>
              <a:srgbClr val="FCE5C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lang="en-US" sz="1400" b="0" i="0" u="none" strike="noStrike" cap="non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rPr>
                <a:t>Arrange tokens into </a:t>
              </a:r>
              <a:r>
                <a:rPr lang="en-US" sz="1400" b="1" i="0" u="none" strike="noStrike" cap="non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rPr>
                <a:t>syntax</a:t>
              </a:r>
              <a:r>
                <a:rPr lang="en-US" sz="1400" b="0" i="0" u="none" strike="noStrike" cap="non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rPr>
                <a:t> </a:t>
              </a:r>
              <a:r>
                <a:rPr lang="en-US" sz="1400" b="1" i="0" u="none" strike="noStrike" cap="non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rPr>
                <a:t>tree</a:t>
              </a:r>
              <a:r>
                <a:rPr lang="en-US" sz="1400" b="0" i="0" u="none" strike="noStrike" cap="non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rPr>
                <a:t>:</a:t>
              </a:r>
              <a:endParaRPr sz="1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22" name="Google Shape;222;p54"/>
            <p:cNvSpPr/>
            <p:nvPr/>
          </p:nvSpPr>
          <p:spPr>
            <a:xfrm>
              <a:off x="2813350" y="5883550"/>
              <a:ext cx="447996" cy="262200"/>
            </a:xfrm>
            <a:prstGeom prst="roundRect">
              <a:avLst>
                <a:gd name="adj" fmla="val 16667"/>
              </a:avLst>
            </a:prstGeom>
            <a:solidFill>
              <a:srgbClr val="6FA8D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1" i="0" u="none" strike="noStrike" cap="none">
                  <a:solidFill>
                    <a:srgbClr val="FFFFFF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+</a:t>
              </a:r>
              <a:endParaRPr sz="12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</p:txBody>
        </p:sp>
        <p:sp>
          <p:nvSpPr>
            <p:cNvPr id="223" name="Google Shape;223;p54"/>
            <p:cNvSpPr/>
            <p:nvPr/>
          </p:nvSpPr>
          <p:spPr>
            <a:xfrm>
              <a:off x="2519475" y="6230050"/>
              <a:ext cx="447996" cy="262200"/>
            </a:xfrm>
            <a:prstGeom prst="roundRect">
              <a:avLst>
                <a:gd name="adj" fmla="val 16667"/>
              </a:avLst>
            </a:prstGeom>
            <a:solidFill>
              <a:srgbClr val="6FA8D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1" i="0" u="none" strike="noStrike" cap="none">
                  <a:solidFill>
                    <a:srgbClr val="FFFFFF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x</a:t>
              </a:r>
              <a:endParaRPr sz="12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</p:txBody>
        </p:sp>
        <p:sp>
          <p:nvSpPr>
            <p:cNvPr id="224" name="Google Shape;224;p54"/>
            <p:cNvSpPr/>
            <p:nvPr/>
          </p:nvSpPr>
          <p:spPr>
            <a:xfrm>
              <a:off x="3098025" y="6230050"/>
              <a:ext cx="447996" cy="262200"/>
            </a:xfrm>
            <a:prstGeom prst="roundRect">
              <a:avLst>
                <a:gd name="adj" fmla="val 16667"/>
              </a:avLst>
            </a:prstGeom>
            <a:solidFill>
              <a:srgbClr val="6FA8D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1" i="0" u="none" strike="noStrike" cap="none">
                  <a:solidFill>
                    <a:srgbClr val="FFFFFF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10</a:t>
              </a:r>
              <a:endParaRPr sz="12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</p:txBody>
        </p:sp>
        <p:cxnSp>
          <p:nvCxnSpPr>
            <p:cNvPr id="225" name="Google Shape;225;p54"/>
            <p:cNvCxnSpPr>
              <a:stCxn id="223" idx="0"/>
              <a:endCxn id="222" idx="2"/>
            </p:cNvCxnSpPr>
            <p:nvPr/>
          </p:nvCxnSpPr>
          <p:spPr>
            <a:xfrm rot="10800000" flipH="1">
              <a:off x="2743473" y="6145750"/>
              <a:ext cx="294000" cy="84300"/>
            </a:xfrm>
            <a:prstGeom prst="straightConnector1">
              <a:avLst/>
            </a:prstGeom>
            <a:noFill/>
            <a:ln w="19050" cap="flat" cmpd="sng">
              <a:solidFill>
                <a:srgbClr val="666666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226" name="Google Shape;226;p54"/>
            <p:cNvCxnSpPr>
              <a:endCxn id="224" idx="0"/>
            </p:cNvCxnSpPr>
            <p:nvPr/>
          </p:nvCxnSpPr>
          <p:spPr>
            <a:xfrm>
              <a:off x="3004023" y="6145750"/>
              <a:ext cx="318000" cy="84300"/>
            </a:xfrm>
            <a:prstGeom prst="straightConnector1">
              <a:avLst/>
            </a:prstGeom>
            <a:noFill/>
            <a:ln w="19050" cap="flat" cmpd="sng">
              <a:solidFill>
                <a:srgbClr val="666666"/>
              </a:solidFill>
              <a:prstDash val="solid"/>
              <a:round/>
              <a:headEnd type="none" w="sm" len="sm"/>
              <a:tailEnd type="none" w="sm" len="sm"/>
            </a:ln>
          </p:spPr>
        </p:cxnSp>
      </p:grpSp>
      <p:sp>
        <p:nvSpPr>
          <p:cNvPr id="227" name="Google Shape;227;p54"/>
          <p:cNvSpPr/>
          <p:nvPr/>
        </p:nvSpPr>
        <p:spPr>
          <a:xfrm>
            <a:off x="240351" y="1234081"/>
            <a:ext cx="3143872" cy="2029275"/>
          </a:xfrm>
          <a:prstGeom prst="rect">
            <a:avLst/>
          </a:prstGeom>
          <a:solidFill>
            <a:srgbClr val="EFEFEF"/>
          </a:solidFill>
          <a:ln>
            <a:noFill/>
          </a:ln>
          <a:effectLst>
            <a:outerShdw blurRad="57150" dist="19050" dir="5400000" algn="bl" rotWithShape="0">
              <a:srgbClr val="000000">
                <a:alpha val="49803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public int fact(int n) {</a:t>
            </a:r>
            <a:endParaRPr sz="1400" b="1" i="0" u="none" strike="noStrike" cap="none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if (n == 0) {</a:t>
            </a:r>
            <a:endParaRPr sz="1400" b="1" i="0" u="none" strike="noStrike" cap="none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 return 1;</a:t>
            </a:r>
            <a:endParaRPr sz="1400" b="1" i="0" u="none" strike="noStrike" cap="none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} else {</a:t>
            </a:r>
            <a:endParaRPr sz="1400" b="1" i="0" u="none" strike="noStrike" cap="none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 return n * fact(n - 1);</a:t>
            </a:r>
            <a:endParaRPr sz="1400" b="1" i="0" u="none" strike="noStrike" cap="none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}</a:t>
            </a:r>
            <a:endParaRPr sz="1400" b="1" i="0" u="none" strike="noStrike" cap="none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}</a:t>
            </a:r>
            <a:endParaRPr sz="1400" b="1" i="0" u="none" strike="noStrike" cap="none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lang="en-US"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High-Level Language</a:t>
            </a:r>
            <a:endParaRPr sz="13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8" name="Google Shape;228;p54"/>
          <p:cNvSpPr/>
          <p:nvPr/>
        </p:nvSpPr>
        <p:spPr>
          <a:xfrm>
            <a:off x="6026050" y="1357064"/>
            <a:ext cx="2877600" cy="1867897"/>
          </a:xfrm>
          <a:prstGeom prst="rect">
            <a:avLst/>
          </a:prstGeom>
          <a:solidFill>
            <a:srgbClr val="CFE2F3"/>
          </a:solidFill>
          <a:ln>
            <a:noFill/>
          </a:ln>
          <a:effectLst>
            <a:outerShdw blurRad="57150" dist="19050" dir="5400000" algn="bl" rotWithShape="0">
              <a:srgbClr val="000000">
                <a:alpha val="49803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(fact)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@R0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M=M+1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@R1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D=A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@ifbranch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D;JEQ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lang="en-US"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Assembly Language</a:t>
            </a:r>
            <a:endParaRPr sz="13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5" name="Google Shape;255;p13"/>
          <p:cNvSpPr txBox="1"/>
          <p:nvPr/>
        </p:nvSpPr>
        <p:spPr>
          <a:xfrm>
            <a:off x="396875" y="3756480"/>
            <a:ext cx="8366125" cy="306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marR="0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Clr>
                <a:srgbClr val="4B2A85"/>
              </a:buClr>
              <a:buSzPts val="2080"/>
              <a:buFont typeface="Noto Sans Symbols"/>
              <a:buChar char="❖"/>
            </a:pPr>
            <a:r>
              <a:rPr lang="en-US" sz="26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Reads a giant string, breaks down into tokens</a:t>
            </a:r>
            <a:endParaRPr dirty="0"/>
          </a:p>
          <a:p>
            <a:pPr marL="640080" marR="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Clr>
                <a:srgbClr val="4B2A85"/>
              </a:buClr>
              <a:buSzPts val="2420"/>
              <a:buFont typeface="Noto Sans Symbols"/>
              <a:buChar char="▪"/>
            </a:pPr>
            <a:r>
              <a:rPr lang="en-US" sz="22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Each token has a type: what role does this token play?</a:t>
            </a:r>
            <a:endParaRPr dirty="0"/>
          </a:p>
          <a:p>
            <a:pPr marL="1051560" marR="0" lvl="2" indent="-27432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4B2A85"/>
              </a:buClr>
              <a:buSzPts val="2200"/>
              <a:buFont typeface="Arial"/>
              <a:buChar char="•"/>
            </a:pPr>
            <a:r>
              <a:rPr lang="en-US" sz="20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E.g.,                   is a type representing an occurrence of “{“</a:t>
            </a:r>
            <a:endParaRPr dirty="0"/>
          </a:p>
          <a:p>
            <a:pPr marL="640080" marR="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Clr>
                <a:srgbClr val="4B2A85"/>
              </a:buClr>
              <a:buSzPts val="2420"/>
              <a:buFont typeface="Noto Sans Symbols"/>
              <a:buChar char="▪"/>
            </a:pPr>
            <a:r>
              <a:rPr lang="en-US" sz="22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What types do we care about? The “building blocks” of our programming language:</a:t>
            </a:r>
            <a:endParaRPr dirty="0"/>
          </a:p>
          <a:p>
            <a:pPr marL="1051560" marR="0" lvl="2" indent="-27432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4B2A85"/>
              </a:buClr>
              <a:buSzPts val="2200"/>
              <a:buFont typeface="Arial"/>
              <a:buChar char="•"/>
            </a:pPr>
            <a:r>
              <a:rPr lang="en-US" sz="2000" b="0" i="0" u="none" strike="noStrike" cap="none" dirty="0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Keywords (e.g.,                    )</a:t>
            </a:r>
            <a:r>
              <a:rPr lang="en-US" sz="2000" dirty="0">
                <a:latin typeface="Calibri" panose="020F0502020204030204" pitchFamily="34" charset="0"/>
                <a:ea typeface="Calibri"/>
                <a:cs typeface="Calibri" panose="020F0502020204030204" pitchFamily="34" charset="0"/>
              </a:rPr>
              <a:t>, </a:t>
            </a:r>
            <a:r>
              <a:rPr lang="en-US" sz="2000" dirty="0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o</a:t>
            </a:r>
            <a:r>
              <a:rPr lang="en-US" sz="2000" b="0" i="0" u="none" strike="noStrike" cap="none" dirty="0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perators (e.g.,                  )</a:t>
            </a:r>
            <a:r>
              <a:rPr lang="en-US" sz="2000" dirty="0">
                <a:latin typeface="Calibri" panose="020F0502020204030204" pitchFamily="34" charset="0"/>
                <a:ea typeface="Calibri"/>
                <a:cs typeface="Calibri" panose="020F0502020204030204" pitchFamily="34" charset="0"/>
              </a:rPr>
              <a:t>, and</a:t>
            </a:r>
            <a:br>
              <a:rPr lang="en-US" sz="2000" dirty="0">
                <a:latin typeface="Calibri" panose="020F0502020204030204" pitchFamily="34" charset="0"/>
                <a:ea typeface="Calibri"/>
                <a:cs typeface="Calibri" panose="020F0502020204030204" pitchFamily="34" charset="0"/>
              </a:rPr>
            </a:br>
            <a:r>
              <a:rPr lang="en-US" sz="2000" dirty="0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p</a:t>
            </a:r>
            <a:r>
              <a:rPr lang="en-US" sz="2000" b="0" i="0" u="none" strike="noStrike" cap="none" dirty="0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unctuation (e.g.,                     or                )</a:t>
            </a:r>
            <a:endParaRPr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56" name="Google Shape;256;p13"/>
          <p:cNvSpPr txBox="1">
            <a:spLocks noGrp="1"/>
          </p:cNvSpPr>
          <p:nvPr>
            <p:ph type="title"/>
          </p:nvPr>
        </p:nvSpPr>
        <p:spPr>
          <a:xfrm>
            <a:off x="357020" y="435675"/>
            <a:ext cx="2693100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The Scanner</a:t>
            </a:r>
            <a:endParaRPr/>
          </a:p>
        </p:txBody>
      </p:sp>
      <p:sp>
        <p:nvSpPr>
          <p:cNvPr id="257" name="Google Shape;257;p13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/>
              <a:t>9</a:t>
            </a:fld>
            <a:endParaRPr/>
          </a:p>
        </p:txBody>
      </p:sp>
      <p:sp>
        <p:nvSpPr>
          <p:cNvPr id="258" name="Google Shape;258;p13"/>
          <p:cNvSpPr/>
          <p:nvPr/>
        </p:nvSpPr>
        <p:spPr>
          <a:xfrm>
            <a:off x="2590288" y="2911675"/>
            <a:ext cx="1174800" cy="659700"/>
          </a:xfrm>
          <a:prstGeom prst="rect">
            <a:avLst/>
          </a:prstGeom>
          <a:solidFill>
            <a:srgbClr val="FCE5CD"/>
          </a:solidFill>
          <a:ln w="28575" cap="flat" cmpd="sng">
            <a:solidFill>
              <a:srgbClr val="B45F0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1" i="0" u="none" strike="noStrike" cap="none">
                <a:solidFill>
                  <a:srgbClr val="B45F06"/>
                </a:solidFill>
                <a:latin typeface="Calibri"/>
                <a:ea typeface="Calibri"/>
                <a:cs typeface="Calibri"/>
                <a:sym typeface="Calibri"/>
              </a:rPr>
              <a:t>Scanner</a:t>
            </a:r>
            <a:endParaRPr sz="1800" b="1" i="0" u="none" strike="noStrike" cap="none">
              <a:solidFill>
                <a:srgbClr val="B45F06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9" name="Google Shape;259;p13"/>
          <p:cNvSpPr/>
          <p:nvPr/>
        </p:nvSpPr>
        <p:spPr>
          <a:xfrm>
            <a:off x="425025" y="1284175"/>
            <a:ext cx="2877600" cy="1284600"/>
          </a:xfrm>
          <a:prstGeom prst="rect">
            <a:avLst/>
          </a:prstGeom>
          <a:solidFill>
            <a:srgbClr val="EFEFEF"/>
          </a:solidFill>
          <a:ln>
            <a:noFill/>
          </a:ln>
          <a:effectLst>
            <a:outerShdw blurRad="57150" dist="19050" dir="5400000" algn="bl" rotWithShape="0">
              <a:srgbClr val="000000">
                <a:alpha val="49803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function void main() {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var int a, bar;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let bar=10; // init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}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lang="en-US"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Jack</a:t>
            </a:r>
            <a:endParaRPr sz="13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0" name="Google Shape;260;p13"/>
          <p:cNvSpPr/>
          <p:nvPr/>
        </p:nvSpPr>
        <p:spPr>
          <a:xfrm>
            <a:off x="4648925" y="543975"/>
            <a:ext cx="4050600" cy="3060000"/>
          </a:xfrm>
          <a:prstGeom prst="rect">
            <a:avLst/>
          </a:prstGeom>
          <a:solidFill>
            <a:srgbClr val="EFEFEF"/>
          </a:solidFill>
          <a:ln>
            <a:noFill/>
          </a:ln>
          <a:effectLst>
            <a:outerShdw blurRad="57150" dist="19050" dir="5400000" algn="bl" rotWithShape="0">
              <a:srgbClr val="000000">
                <a:alpha val="49803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lang="en-US"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Token Stream</a:t>
            </a:r>
            <a:endParaRPr sz="13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1" name="Google Shape;261;p13"/>
          <p:cNvSpPr/>
          <p:nvPr/>
        </p:nvSpPr>
        <p:spPr>
          <a:xfrm>
            <a:off x="4941375" y="864475"/>
            <a:ext cx="1122008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FUNCTION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262" name="Google Shape;262;p13"/>
          <p:cNvSpPr/>
          <p:nvPr/>
        </p:nvSpPr>
        <p:spPr>
          <a:xfrm>
            <a:off x="6072404" y="864475"/>
            <a:ext cx="715842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VOID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263" name="Google Shape;263;p13"/>
          <p:cNvSpPr/>
          <p:nvPr/>
        </p:nvSpPr>
        <p:spPr>
          <a:xfrm>
            <a:off x="6801352" y="864475"/>
            <a:ext cx="1122008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ID(main)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264" name="Google Shape;264;p13"/>
          <p:cNvSpPr/>
          <p:nvPr/>
        </p:nvSpPr>
        <p:spPr>
          <a:xfrm>
            <a:off x="4941375" y="1284175"/>
            <a:ext cx="931964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LPAREN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265" name="Google Shape;265;p13"/>
          <p:cNvSpPr/>
          <p:nvPr/>
        </p:nvSpPr>
        <p:spPr>
          <a:xfrm>
            <a:off x="5900000" y="1284175"/>
            <a:ext cx="931964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RPAREN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266" name="Google Shape;266;p13"/>
          <p:cNvSpPr/>
          <p:nvPr/>
        </p:nvSpPr>
        <p:spPr>
          <a:xfrm>
            <a:off x="6858625" y="1284175"/>
            <a:ext cx="931964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LCURLY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267" name="Google Shape;267;p13"/>
          <p:cNvSpPr/>
          <p:nvPr/>
        </p:nvSpPr>
        <p:spPr>
          <a:xfrm>
            <a:off x="7817250" y="1284175"/>
            <a:ext cx="662382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VAR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268" name="Google Shape;268;p13"/>
          <p:cNvSpPr/>
          <p:nvPr/>
        </p:nvSpPr>
        <p:spPr>
          <a:xfrm>
            <a:off x="4941375" y="1680275"/>
            <a:ext cx="662382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INT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269" name="Google Shape;269;p13"/>
          <p:cNvSpPr/>
          <p:nvPr/>
        </p:nvSpPr>
        <p:spPr>
          <a:xfrm>
            <a:off x="5638023" y="1680275"/>
            <a:ext cx="882742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ID(a)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270" name="Google Shape;270;p13"/>
          <p:cNvSpPr/>
          <p:nvPr/>
        </p:nvSpPr>
        <p:spPr>
          <a:xfrm>
            <a:off x="6556325" y="1681098"/>
            <a:ext cx="882742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COMMA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271" name="Google Shape;271;p13"/>
          <p:cNvSpPr/>
          <p:nvPr/>
        </p:nvSpPr>
        <p:spPr>
          <a:xfrm>
            <a:off x="7465200" y="1680917"/>
            <a:ext cx="1069200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ID(bar)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272" name="Google Shape;272;p13"/>
          <p:cNvSpPr/>
          <p:nvPr/>
        </p:nvSpPr>
        <p:spPr>
          <a:xfrm>
            <a:off x="4941375" y="2093300"/>
            <a:ext cx="1276520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SEMICOLON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273" name="Google Shape;273;p13"/>
          <p:cNvSpPr/>
          <p:nvPr/>
        </p:nvSpPr>
        <p:spPr>
          <a:xfrm>
            <a:off x="6005550" y="2503225"/>
            <a:ext cx="1069200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NUM(10)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274" name="Google Shape;274;p13"/>
          <p:cNvSpPr/>
          <p:nvPr/>
        </p:nvSpPr>
        <p:spPr>
          <a:xfrm>
            <a:off x="6264494" y="2086147"/>
            <a:ext cx="662382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LET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275" name="Google Shape;275;p13"/>
          <p:cNvSpPr/>
          <p:nvPr/>
        </p:nvSpPr>
        <p:spPr>
          <a:xfrm>
            <a:off x="4941375" y="2501200"/>
            <a:ext cx="1012480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EQUALS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276" name="Google Shape;276;p13"/>
          <p:cNvSpPr/>
          <p:nvPr/>
        </p:nvSpPr>
        <p:spPr>
          <a:xfrm>
            <a:off x="6973475" y="2096875"/>
            <a:ext cx="1122008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ID(bar)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277" name="Google Shape;277;p13"/>
          <p:cNvSpPr/>
          <p:nvPr/>
        </p:nvSpPr>
        <p:spPr>
          <a:xfrm>
            <a:off x="7121925" y="2503225"/>
            <a:ext cx="1276520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SEMICOLON</a:t>
            </a:r>
            <a:endParaRPr sz="14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278" name="Google Shape;278;p13"/>
          <p:cNvSpPr/>
          <p:nvPr/>
        </p:nvSpPr>
        <p:spPr>
          <a:xfrm>
            <a:off x="4941375" y="2911675"/>
            <a:ext cx="931964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RCURLY</a:t>
            </a:r>
            <a:endParaRPr sz="1400" b="1" i="0" u="none" strike="noStrike" cap="none" dirty="0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279" name="Google Shape;279;p13"/>
          <p:cNvSpPr/>
          <p:nvPr/>
        </p:nvSpPr>
        <p:spPr>
          <a:xfrm rot="10800000" flipH="1">
            <a:off x="1697550" y="2719825"/>
            <a:ext cx="818400" cy="786900"/>
          </a:xfrm>
          <a:prstGeom prst="bentArrow">
            <a:avLst>
              <a:gd name="adj1" fmla="val 41976"/>
              <a:gd name="adj2" fmla="val 33019"/>
              <a:gd name="adj3" fmla="val 25000"/>
              <a:gd name="adj4" fmla="val 43750"/>
            </a:avLst>
          </a:prstGeom>
          <a:solidFill>
            <a:srgbClr val="B7B7B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0" name="Google Shape;280;p13"/>
          <p:cNvSpPr/>
          <p:nvPr/>
        </p:nvSpPr>
        <p:spPr>
          <a:xfrm>
            <a:off x="3877613" y="2945275"/>
            <a:ext cx="658800" cy="5925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B7B7B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1" name="Google Shape;281;p13"/>
          <p:cNvSpPr/>
          <p:nvPr/>
        </p:nvSpPr>
        <p:spPr>
          <a:xfrm>
            <a:off x="3183949" y="5783761"/>
            <a:ext cx="1016700" cy="25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 b="1" i="0" u="none" strike="noStrike" cap="none" dirty="0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FUNCTION</a:t>
            </a:r>
            <a:endParaRPr sz="1200" b="1" i="0" u="none" strike="noStrike" cap="none" dirty="0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282" name="Google Shape;282;p13"/>
          <p:cNvSpPr/>
          <p:nvPr/>
        </p:nvSpPr>
        <p:spPr>
          <a:xfrm>
            <a:off x="6116889" y="5773713"/>
            <a:ext cx="917400" cy="25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 b="1" i="0" u="none" strike="noStrike" cap="none" dirty="0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EQUALS</a:t>
            </a:r>
            <a:endParaRPr sz="1200" b="1" i="0" u="none" strike="noStrike" cap="none" dirty="0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283" name="Google Shape;283;p13"/>
          <p:cNvSpPr/>
          <p:nvPr/>
        </p:nvSpPr>
        <p:spPr>
          <a:xfrm>
            <a:off x="3423063" y="6105126"/>
            <a:ext cx="1066800" cy="25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 b="1" i="0" u="none" strike="noStrike" cap="none" dirty="0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SEMICOLON</a:t>
            </a:r>
            <a:endParaRPr sz="1200" b="1" i="0" u="none" strike="noStrike" cap="none" dirty="0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284" name="Google Shape;284;p13"/>
          <p:cNvSpPr/>
          <p:nvPr/>
        </p:nvSpPr>
        <p:spPr>
          <a:xfrm>
            <a:off x="4878551" y="6105126"/>
            <a:ext cx="779807" cy="25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 b="1" i="0" u="none" strike="noStrike" cap="none" dirty="0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COMMA</a:t>
            </a:r>
            <a:endParaRPr sz="1200" b="1" i="0" u="none" strike="noStrike" cap="none" dirty="0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32" name="Google Shape;266;p13">
            <a:extLst>
              <a:ext uri="{FF2B5EF4-FFF2-40B4-BE49-F238E27FC236}">
                <a16:creationId xmlns:a16="http://schemas.microsoft.com/office/drawing/2014/main" id="{07A44A16-B774-6346-BDEC-B5483675DA8A}"/>
              </a:ext>
            </a:extLst>
          </p:cNvPr>
          <p:cNvSpPr/>
          <p:nvPr/>
        </p:nvSpPr>
        <p:spPr>
          <a:xfrm>
            <a:off x="2049968" y="4674243"/>
            <a:ext cx="931964" cy="285000"/>
          </a:xfrm>
          <a:prstGeom prst="roundRect">
            <a:avLst>
              <a:gd name="adj" fmla="val 16667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LCURLY</a:t>
            </a:r>
            <a:endParaRPr sz="1400" b="1" i="0" u="none" strike="noStrike" cap="none" dirty="0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40645205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1" grpId="0" animBg="1"/>
      <p:bldP spid="262" grpId="0" animBg="1"/>
      <p:bldP spid="263" grpId="0" animBg="1"/>
      <p:bldP spid="264" grpId="0" animBg="1"/>
      <p:bldP spid="265" grpId="0" animBg="1"/>
      <p:bldP spid="266" grpId="0" animBg="1"/>
      <p:bldP spid="267" grpId="0" animBg="1"/>
      <p:bldP spid="268" grpId="0" animBg="1"/>
      <p:bldP spid="269" grpId="0" animBg="1"/>
      <p:bldP spid="270" grpId="0" animBg="1"/>
      <p:bldP spid="271" grpId="0" animBg="1"/>
      <p:bldP spid="272" grpId="0" animBg="1"/>
      <p:bldP spid="273" grpId="0" animBg="1"/>
      <p:bldP spid="274" grpId="0" animBg="1"/>
      <p:bldP spid="275" grpId="0" animBg="1"/>
      <p:bldP spid="276" grpId="0" animBg="1"/>
      <p:bldP spid="277" grpId="0" animBg="1"/>
      <p:bldP spid="278" grpId="0" animBg="1"/>
      <p:bldP spid="281" grpId="0" animBg="1"/>
      <p:bldP spid="282" grpId="0" animBg="1"/>
      <p:bldP spid="283" grpId="0" animBg="1"/>
      <p:bldP spid="284" grpId="0" animBg="1"/>
      <p:bldP spid="32" grpId="0" animBg="1"/>
    </p:bldLst>
  </p:timing>
</p:sld>
</file>

<file path=ppt/theme/theme1.xml><?xml version="1.0" encoding="utf-8"?>
<a:theme xmlns:a="http://schemas.openxmlformats.org/drawingml/2006/main" name="UWTheme-333-Sp18">
  <a:themeElements>
    <a:clrScheme name="Custom 3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4B2A85"/>
      </a:hlink>
      <a:folHlink>
        <a:srgbClr val="DED4FF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282</TotalTime>
  <Words>4077</Words>
  <Application>Microsoft Macintosh PowerPoint</Application>
  <PresentationFormat>On-screen Show (4:3)</PresentationFormat>
  <Paragraphs>1400</Paragraphs>
  <Slides>48</Slides>
  <Notes>48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48</vt:i4>
      </vt:variant>
    </vt:vector>
  </HeadingPairs>
  <TitlesOfParts>
    <vt:vector size="57" baseType="lpstr">
      <vt:lpstr>Noto Sans Symbols</vt:lpstr>
      <vt:lpstr>Arial</vt:lpstr>
      <vt:lpstr>Arial Narrow</vt:lpstr>
      <vt:lpstr>Calibri</vt:lpstr>
      <vt:lpstr>Cambria Math</vt:lpstr>
      <vt:lpstr>Consolas</vt:lpstr>
      <vt:lpstr>Courier New</vt:lpstr>
      <vt:lpstr>Times New Roman</vt:lpstr>
      <vt:lpstr>UWTheme-333-Sp18</vt:lpstr>
      <vt:lpstr>Professor Meeting &amp; Compiler Phases</vt:lpstr>
      <vt:lpstr>Lecture Outline</vt:lpstr>
      <vt:lpstr>Connecting with Professors</vt:lpstr>
      <vt:lpstr>Benefits of Connecting with Professors</vt:lpstr>
      <vt:lpstr>Discussion on Professor Meeting</vt:lpstr>
      <vt:lpstr>Lecture Outline</vt:lpstr>
      <vt:lpstr>The Compiler: Goal</vt:lpstr>
      <vt:lpstr>The Compiler: Implementation</vt:lpstr>
      <vt:lpstr>The Scanner</vt:lpstr>
      <vt:lpstr>The Scanner</vt:lpstr>
      <vt:lpstr>The Scanner: How?</vt:lpstr>
      <vt:lpstr>The Scanner: How?</vt:lpstr>
      <vt:lpstr>The Scanner: How?</vt:lpstr>
      <vt:lpstr>The Scanner: How?</vt:lpstr>
      <vt:lpstr>The Scanner: How?</vt:lpstr>
      <vt:lpstr>The Scanner: How?</vt:lpstr>
      <vt:lpstr>The Scanner: How?</vt:lpstr>
      <vt:lpstr>The Scanner: How?</vt:lpstr>
      <vt:lpstr>The Scanner: How?</vt:lpstr>
      <vt:lpstr>The Scanner: How?</vt:lpstr>
      <vt:lpstr>The Scanner: How?</vt:lpstr>
      <vt:lpstr>The Scanner: How?</vt:lpstr>
      <vt:lpstr>The Scanner: How?</vt:lpstr>
      <vt:lpstr>The Scanner: How?</vt:lpstr>
      <vt:lpstr>The Scanner: How?</vt:lpstr>
      <vt:lpstr>The Scanner: How?</vt:lpstr>
      <vt:lpstr>The Scanner: Why?</vt:lpstr>
      <vt:lpstr>Lecture Outline</vt:lpstr>
      <vt:lpstr>The Parser</vt:lpstr>
      <vt:lpstr>Describing a Programming Language</vt:lpstr>
      <vt:lpstr>Describing a Programming Language</vt:lpstr>
      <vt:lpstr>The Parser: How?</vt:lpstr>
      <vt:lpstr>The Parser: How?</vt:lpstr>
      <vt:lpstr>The Parser: How?</vt:lpstr>
      <vt:lpstr>The Parser: How?</vt:lpstr>
      <vt:lpstr>The Parser: How?</vt:lpstr>
      <vt:lpstr>The Parser: How?</vt:lpstr>
      <vt:lpstr>The Parser: How?</vt:lpstr>
      <vt:lpstr>The Parser: How?</vt:lpstr>
      <vt:lpstr>The Parser: How?</vt:lpstr>
      <vt:lpstr>Lecture Outline</vt:lpstr>
      <vt:lpstr>Type Checking (Semantic Analysis)</vt:lpstr>
      <vt:lpstr>Optimization</vt:lpstr>
      <vt:lpstr>Code Generation</vt:lpstr>
      <vt:lpstr>Lecture Outline</vt:lpstr>
      <vt:lpstr>Project 7 Overview</vt:lpstr>
      <vt:lpstr>Project 7, Part I: Midterm Corrections</vt:lpstr>
      <vt:lpstr>Post-Lecture 14 Reminders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Midterm Debrief, Compilers</dc:title>
  <dc:creator>Aaron Johnston</dc:creator>
  <cp:lastModifiedBy>Eric Fan</cp:lastModifiedBy>
  <cp:revision>195</cp:revision>
  <dcterms:created xsi:type="dcterms:W3CDTF">2018-03-28T08:00:24Z</dcterms:created>
  <dcterms:modified xsi:type="dcterms:W3CDTF">2023-05-11T17:55:55Z</dcterms:modified>
</cp:coreProperties>
</file>